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56" r:id="rId2"/>
    <p:sldId id="312" r:id="rId3"/>
    <p:sldId id="299" r:id="rId4"/>
    <p:sldId id="300" r:id="rId5"/>
    <p:sldId id="303" r:id="rId6"/>
    <p:sldId id="304" r:id="rId7"/>
    <p:sldId id="305" r:id="rId8"/>
    <p:sldId id="314" r:id="rId9"/>
    <p:sldId id="307" r:id="rId10"/>
    <p:sldId id="268" r:id="rId11"/>
    <p:sldId id="319" r:id="rId12"/>
    <p:sldId id="318" r:id="rId13"/>
    <p:sldId id="329" r:id="rId14"/>
    <p:sldId id="330" r:id="rId15"/>
    <p:sldId id="331" r:id="rId16"/>
    <p:sldId id="332" r:id="rId17"/>
    <p:sldId id="339" r:id="rId18"/>
    <p:sldId id="293" r:id="rId19"/>
    <p:sldId id="308" r:id="rId20"/>
    <p:sldId id="326" r:id="rId21"/>
    <p:sldId id="310" r:id="rId22"/>
    <p:sldId id="311" r:id="rId23"/>
    <p:sldId id="336" r:id="rId24"/>
    <p:sldId id="333" r:id="rId25"/>
    <p:sldId id="337" r:id="rId26"/>
    <p:sldId id="341" r:id="rId27"/>
    <p:sldId id="334" r:id="rId28"/>
    <p:sldId id="340" r:id="rId29"/>
    <p:sldId id="291" r:id="rId30"/>
    <p:sldId id="342" r:id="rId31"/>
    <p:sldId id="322" r:id="rId32"/>
    <p:sldId id="296" r:id="rId33"/>
    <p:sldId id="298" r:id="rId34"/>
    <p:sldId id="276" r:id="rId35"/>
    <p:sldId id="266" r:id="rId36"/>
    <p:sldId id="273" r:id="rId37"/>
    <p:sldId id="272" r:id="rId38"/>
    <p:sldId id="289" r:id="rId39"/>
    <p:sldId id="290" r:id="rId40"/>
    <p:sldId id="277" r:id="rId41"/>
    <p:sldId id="313" r:id="rId42"/>
    <p:sldId id="324" r:id="rId43"/>
    <p:sldId id="325" r:id="rId44"/>
    <p:sldId id="279" r:id="rId45"/>
    <p:sldId id="280" r:id="rId46"/>
    <p:sldId id="281" r:id="rId47"/>
    <p:sldId id="282" r:id="rId48"/>
    <p:sldId id="283" r:id="rId49"/>
    <p:sldId id="284" r:id="rId50"/>
    <p:sldId id="285" r:id="rId51"/>
    <p:sldId id="286" r:id="rId52"/>
    <p:sldId id="287" r:id="rId53"/>
    <p:sldId id="288" r:id="rId54"/>
    <p:sldId id="278"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62632" autoAdjust="0"/>
  </p:normalViewPr>
  <p:slideViewPr>
    <p:cSldViewPr>
      <p:cViewPr varScale="1">
        <p:scale>
          <a:sx n="45" d="100"/>
          <a:sy n="45" d="100"/>
        </p:scale>
        <p:origin x="-1242" y="-102"/>
      </p:cViewPr>
      <p:guideLst>
        <p:guide orient="horz" pos="2160"/>
        <p:guide pos="2880"/>
      </p:guideLst>
    </p:cSldViewPr>
  </p:slideViewPr>
  <p:notesTextViewPr>
    <p:cViewPr>
      <p:scale>
        <a:sx n="100" d="100"/>
        <a:sy n="100" d="100"/>
      </p:scale>
      <p:origin x="0" y="0"/>
    </p:cViewPr>
  </p:notesTextViewPr>
  <p:sorterViewPr>
    <p:cViewPr>
      <p:scale>
        <a:sx n="91" d="100"/>
        <a:sy n="91" d="100"/>
      </p:scale>
      <p:origin x="0" y="266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D5483A3-68B6-47BE-A2FE-A73A4974C29F}" type="datetimeFigureOut">
              <a:rPr lang="en-US" smtClean="0"/>
              <a:pPr/>
              <a:t>9/16/2010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05367D-2534-48B8-9540-EE8A1BC3018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CBC96D-B4BE-41A3-8B8A-65EE68BCB208}" type="slidenum">
              <a:rPr lang="en-US"/>
              <a:pPr/>
              <a:t>10</a:t>
            </a:fld>
            <a:endParaRPr lang="en-US"/>
          </a:p>
        </p:txBody>
      </p:sp>
      <p:sp>
        <p:nvSpPr>
          <p:cNvPr id="150530" name="Rectangle 2"/>
          <p:cNvSpPr>
            <a:spLocks noGrp="1" noRot="1" noChangeAspect="1" noChangeArrowheads="1" noTextEdit="1"/>
          </p:cNvSpPr>
          <p:nvPr>
            <p:ph type="sldImg"/>
          </p:nvPr>
        </p:nvSpPr>
        <p:spPr>
          <a:ln/>
        </p:spPr>
      </p:sp>
      <p:sp>
        <p:nvSpPr>
          <p:cNvPr id="150531" name="Rectangle 3"/>
          <p:cNvSpPr>
            <a:spLocks noGrp="1" noChangeArrowheads="1"/>
          </p:cNvSpPr>
          <p:nvPr>
            <p:ph type="body" idx="1"/>
          </p:nvPr>
        </p:nvSpPr>
        <p:spPr/>
        <p:txBody>
          <a:bodyPr/>
          <a:lstStyle/>
          <a:p>
            <a:r>
              <a:rPr lang="en-US" dirty="0" smtClean="0"/>
              <a:t>We came back to plan our training with the frames that Springs gave</a:t>
            </a:r>
            <a:r>
              <a:rPr lang="en-US" baseline="0" dirty="0" smtClean="0"/>
              <a:t> us. </a:t>
            </a:r>
          </a:p>
          <a:p>
            <a:endParaRPr lang="en-US" baseline="0" dirty="0" smtClean="0"/>
          </a:p>
          <a:p>
            <a:r>
              <a:rPr lang="en-US" dirty="0" smtClean="0"/>
              <a:t>We use</a:t>
            </a:r>
            <a:r>
              <a:rPr lang="en-US" baseline="0" dirty="0" smtClean="0"/>
              <a:t> several </a:t>
            </a:r>
            <a:r>
              <a:rPr lang="en-US" dirty="0" smtClean="0"/>
              <a:t>resources.  </a:t>
            </a:r>
            <a:r>
              <a:rPr lang="en-US" dirty="0"/>
              <a:t>(1) Cunningham:  Four Block from the Gen Ed Perspective and (2) Erickson Four Block from the ESE Perspective.  </a:t>
            </a:r>
            <a:r>
              <a:rPr lang="en-US" dirty="0" smtClean="0"/>
              <a:t>Dowling…Teaching Literacy</a:t>
            </a:r>
            <a:endParaRPr lang="en-US" dirty="0"/>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ftr" sz="quarter" idx="4"/>
          </p:nvPr>
        </p:nvSpPr>
        <p:spPr>
          <a:ln/>
        </p:spPr>
        <p:txBody>
          <a:bodyPr/>
          <a:lstStyle/>
          <a:p>
            <a:r>
              <a:rPr lang="en-US"/>
              <a:t>Literacy in AAC</a:t>
            </a:r>
          </a:p>
        </p:txBody>
      </p:sp>
      <p:sp>
        <p:nvSpPr>
          <p:cNvPr id="8" name="Rectangle 7"/>
          <p:cNvSpPr>
            <a:spLocks noGrp="1" noChangeArrowheads="1"/>
          </p:cNvSpPr>
          <p:nvPr>
            <p:ph type="sldNum" sz="quarter" idx="5"/>
          </p:nvPr>
        </p:nvSpPr>
        <p:spPr>
          <a:ln/>
        </p:spPr>
        <p:txBody>
          <a:bodyPr/>
          <a:lstStyle/>
          <a:p>
            <a:fld id="{F9B9BAFE-6D81-466A-A789-3A76C1557F99}" type="slidenum">
              <a:rPr lang="en-US"/>
              <a:pPr/>
              <a:t>13</a:t>
            </a:fld>
            <a:endParaRPr lang="en-US"/>
          </a:p>
        </p:txBody>
      </p:sp>
      <p:sp>
        <p:nvSpPr>
          <p:cNvPr id="31746" name="Rectangle 6"/>
          <p:cNvSpPr txBox="1">
            <a:spLocks noGrp="1" noChangeArrowheads="1"/>
          </p:cNvSpPr>
          <p:nvPr/>
        </p:nvSpPr>
        <p:spPr bwMode="auto">
          <a:xfrm>
            <a:off x="0" y="8688388"/>
            <a:ext cx="2971800" cy="455612"/>
          </a:xfrm>
          <a:prstGeom prst="rect">
            <a:avLst/>
          </a:prstGeom>
          <a:noFill/>
          <a:ln w="9525">
            <a:noFill/>
            <a:miter lim="800000"/>
            <a:headEnd/>
            <a:tailEnd/>
          </a:ln>
        </p:spPr>
        <p:txBody>
          <a:bodyPr lIns="93031" tIns="46516" rIns="93031" bIns="46516" anchor="b"/>
          <a:lstStyle/>
          <a:p>
            <a:pPr defTabSz="930275"/>
            <a:r>
              <a:rPr lang="en-US" sz="1200">
                <a:latin typeface="Tahoma" pitchFamily="34" charset="0"/>
                <a:cs typeface="Times New Roman" pitchFamily="18" charset="0"/>
              </a:rPr>
              <a:t>Marion County Exceptional Student Education Department</a:t>
            </a:r>
          </a:p>
        </p:txBody>
      </p:sp>
      <p:sp>
        <p:nvSpPr>
          <p:cNvPr id="31747" name="Rectangle 7"/>
          <p:cNvSpPr txBox="1">
            <a:spLocks noGrp="1" noChangeArrowheads="1"/>
          </p:cNvSpPr>
          <p:nvPr/>
        </p:nvSpPr>
        <p:spPr bwMode="auto">
          <a:xfrm>
            <a:off x="3886200" y="8688388"/>
            <a:ext cx="2971800" cy="455612"/>
          </a:xfrm>
          <a:prstGeom prst="rect">
            <a:avLst/>
          </a:prstGeom>
          <a:noFill/>
          <a:ln w="9525">
            <a:noFill/>
            <a:miter lim="800000"/>
            <a:headEnd/>
            <a:tailEnd/>
          </a:ln>
        </p:spPr>
        <p:txBody>
          <a:bodyPr lIns="93031" tIns="46516" rIns="93031" bIns="46516" anchor="b"/>
          <a:lstStyle/>
          <a:p>
            <a:pPr algn="r" defTabSz="930275"/>
            <a:fld id="{8B0DAEB6-75BA-4D4A-B164-363ADE06FBAF}" type="slidenum">
              <a:rPr lang="en-US" sz="1200">
                <a:latin typeface="Tahoma" pitchFamily="34" charset="0"/>
                <a:cs typeface="Times New Roman" pitchFamily="18" charset="0"/>
              </a:rPr>
              <a:pPr algn="r" defTabSz="930275"/>
              <a:t>13</a:t>
            </a:fld>
            <a:endParaRPr lang="en-US" sz="1200">
              <a:latin typeface="Tahoma" pitchFamily="34" charset="0"/>
              <a:cs typeface="Times New Roman" pitchFamily="18" charset="0"/>
            </a:endParaRPr>
          </a:p>
        </p:txBody>
      </p:sp>
      <p:sp>
        <p:nvSpPr>
          <p:cNvPr id="31748" name="Rectangle 2"/>
          <p:cNvSpPr>
            <a:spLocks noGrp="1" noRot="1" noChangeArrowheads="1" noTextEdit="1"/>
          </p:cNvSpPr>
          <p:nvPr>
            <p:ph type="sldImg"/>
          </p:nvPr>
        </p:nvSpPr>
        <p:spPr>
          <a:xfrm>
            <a:off x="1143000" y="687388"/>
            <a:ext cx="4572000" cy="3429000"/>
          </a:xfrm>
          <a:ln/>
        </p:spPr>
      </p:sp>
      <p:sp>
        <p:nvSpPr>
          <p:cNvPr id="31749" name="Rectangle 3"/>
          <p:cNvSpPr>
            <a:spLocks noGrp="1" noChangeArrowheads="1"/>
          </p:cNvSpPr>
          <p:nvPr>
            <p:ph type="body" idx="1"/>
          </p:nvPr>
        </p:nvSpPr>
        <p:spPr>
          <a:xfrm>
            <a:off x="914400" y="4343400"/>
            <a:ext cx="5029200" cy="4113213"/>
          </a:xfrm>
        </p:spPr>
        <p:txBody>
          <a:bodyPr lIns="93031" tIns="46516" rIns="93031" bIns="46516"/>
          <a:lstStyle/>
          <a:p>
            <a:r>
              <a:rPr lang="en-US"/>
              <a:t>Enter Karen Erickson and David Koppenhaver.  Overview goes through page 40.  As was done with Cunningham</a:t>
            </a:r>
            <a:r>
              <a:rPr lang="en-US">
                <a:latin typeface="Times New Roman" pitchFamily="18" charset="0"/>
              </a:rPr>
              <a:t>’</a:t>
            </a:r>
            <a:r>
              <a:rPr lang="en-US"/>
              <a:t>s work, we are going to address highlights only for now.  </a:t>
            </a:r>
          </a:p>
          <a:p>
            <a:endParaRPr lang="en-US"/>
          </a:p>
          <a:p>
            <a:r>
              <a:rPr lang="en-US"/>
              <a:t>Flip back to the third slide in this presentation.  I ask you, who knows more about the 4-Block Framework Philosophy than any teacher sitting in this room?  </a:t>
            </a:r>
          </a:p>
          <a:p>
            <a:endParaRPr lang="en-US"/>
          </a:p>
          <a:p>
            <a:r>
              <a:rPr lang="en-US"/>
              <a:t>Refer to the third paragraph on page 6.  I don</a:t>
            </a:r>
            <a:r>
              <a:rPr lang="en-US">
                <a:latin typeface="Times New Roman" pitchFamily="18" charset="0"/>
              </a:rPr>
              <a:t>’</a:t>
            </a:r>
            <a:r>
              <a:rPr lang="en-US"/>
              <a:t>t know about you, but I am a product of the Whole Language VS Direct Instruction Wars of the 1990s.  This paragraph speaks to my heart.  READ IT. </a:t>
            </a:r>
          </a:p>
          <a:p>
            <a:endParaRPr lang="en-US"/>
          </a:p>
          <a:p>
            <a:r>
              <a:rPr lang="en-US"/>
              <a:t>Read on.  This is what we are going to be about for the next 3 meetings together and the FOLLOW UP to which you will be invited next fall.  Encourage you to take the time to read and reflect on these pages before our next session on March 24</a:t>
            </a:r>
            <a:r>
              <a:rPr lang="en-US" baseline="30000"/>
              <a:t>th</a:t>
            </a:r>
            <a:r>
              <a:rPr lang="en-US"/>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ftr" sz="quarter" idx="4"/>
          </p:nvPr>
        </p:nvSpPr>
        <p:spPr>
          <a:ln/>
        </p:spPr>
        <p:txBody>
          <a:bodyPr/>
          <a:lstStyle/>
          <a:p>
            <a:r>
              <a:rPr lang="en-US"/>
              <a:t>Literacy in AAC</a:t>
            </a:r>
          </a:p>
        </p:txBody>
      </p:sp>
      <p:sp>
        <p:nvSpPr>
          <p:cNvPr id="8" name="Rectangle 7"/>
          <p:cNvSpPr>
            <a:spLocks noGrp="1" noChangeArrowheads="1"/>
          </p:cNvSpPr>
          <p:nvPr>
            <p:ph type="sldNum" sz="quarter" idx="5"/>
          </p:nvPr>
        </p:nvSpPr>
        <p:spPr>
          <a:ln/>
        </p:spPr>
        <p:txBody>
          <a:bodyPr/>
          <a:lstStyle/>
          <a:p>
            <a:fld id="{E3077C1D-D494-4057-87ED-FB7904100052}" type="slidenum">
              <a:rPr lang="en-US"/>
              <a:pPr/>
              <a:t>14</a:t>
            </a:fld>
            <a:endParaRPr lang="en-US"/>
          </a:p>
        </p:txBody>
      </p:sp>
      <p:sp>
        <p:nvSpPr>
          <p:cNvPr id="33794" name="Rectangle 6"/>
          <p:cNvSpPr txBox="1">
            <a:spLocks noGrp="1" noChangeArrowheads="1"/>
          </p:cNvSpPr>
          <p:nvPr/>
        </p:nvSpPr>
        <p:spPr bwMode="auto">
          <a:xfrm>
            <a:off x="0" y="8688388"/>
            <a:ext cx="2971800" cy="455612"/>
          </a:xfrm>
          <a:prstGeom prst="rect">
            <a:avLst/>
          </a:prstGeom>
          <a:noFill/>
          <a:ln w="9525">
            <a:noFill/>
            <a:miter lim="800000"/>
            <a:headEnd/>
            <a:tailEnd/>
          </a:ln>
        </p:spPr>
        <p:txBody>
          <a:bodyPr lIns="93031" tIns="46516" rIns="93031" bIns="46516" anchor="b"/>
          <a:lstStyle/>
          <a:p>
            <a:pPr defTabSz="930275"/>
            <a:r>
              <a:rPr lang="en-US" sz="1200">
                <a:latin typeface="Tahoma" pitchFamily="34" charset="0"/>
                <a:cs typeface="Times New Roman" pitchFamily="18" charset="0"/>
              </a:rPr>
              <a:t>Marion County Exceptional Student Education Department</a:t>
            </a:r>
          </a:p>
        </p:txBody>
      </p:sp>
      <p:sp>
        <p:nvSpPr>
          <p:cNvPr id="33795" name="Rectangle 7"/>
          <p:cNvSpPr txBox="1">
            <a:spLocks noGrp="1" noChangeArrowheads="1"/>
          </p:cNvSpPr>
          <p:nvPr/>
        </p:nvSpPr>
        <p:spPr bwMode="auto">
          <a:xfrm>
            <a:off x="3886200" y="8688388"/>
            <a:ext cx="2971800" cy="455612"/>
          </a:xfrm>
          <a:prstGeom prst="rect">
            <a:avLst/>
          </a:prstGeom>
          <a:noFill/>
          <a:ln w="9525">
            <a:noFill/>
            <a:miter lim="800000"/>
            <a:headEnd/>
            <a:tailEnd/>
          </a:ln>
        </p:spPr>
        <p:txBody>
          <a:bodyPr lIns="93031" tIns="46516" rIns="93031" bIns="46516" anchor="b"/>
          <a:lstStyle/>
          <a:p>
            <a:pPr algn="r" defTabSz="930275"/>
            <a:fld id="{28EDFCBF-7B45-4B68-91F6-572F51660680}" type="slidenum">
              <a:rPr lang="en-US" sz="1200">
                <a:latin typeface="Tahoma" pitchFamily="34" charset="0"/>
                <a:cs typeface="Times New Roman" pitchFamily="18" charset="0"/>
              </a:rPr>
              <a:pPr algn="r" defTabSz="930275"/>
              <a:t>14</a:t>
            </a:fld>
            <a:endParaRPr lang="en-US" sz="1200">
              <a:latin typeface="Tahoma" pitchFamily="34" charset="0"/>
              <a:cs typeface="Times New Roman" pitchFamily="18" charset="0"/>
            </a:endParaRPr>
          </a:p>
        </p:txBody>
      </p:sp>
      <p:sp>
        <p:nvSpPr>
          <p:cNvPr id="33796" name="Rectangle 2"/>
          <p:cNvSpPr>
            <a:spLocks noGrp="1" noRot="1" noChangeArrowheads="1" noTextEdit="1"/>
          </p:cNvSpPr>
          <p:nvPr>
            <p:ph type="sldImg"/>
          </p:nvPr>
        </p:nvSpPr>
        <p:spPr>
          <a:xfrm>
            <a:off x="1143000" y="687388"/>
            <a:ext cx="4572000" cy="3429000"/>
          </a:xfrm>
          <a:ln/>
        </p:spPr>
      </p:sp>
      <p:sp>
        <p:nvSpPr>
          <p:cNvPr id="33797" name="Rectangle 3"/>
          <p:cNvSpPr>
            <a:spLocks noGrp="1" noChangeArrowheads="1"/>
          </p:cNvSpPr>
          <p:nvPr>
            <p:ph type="body" idx="1"/>
          </p:nvPr>
        </p:nvSpPr>
        <p:spPr>
          <a:xfrm>
            <a:off x="762000" y="4343400"/>
            <a:ext cx="5486400" cy="4419600"/>
          </a:xfrm>
        </p:spPr>
        <p:txBody>
          <a:bodyPr lIns="93031" tIns="46516" rIns="93031" bIns="46516"/>
          <a:lstStyle/>
          <a:p>
            <a:r>
              <a:rPr lang="en-US" sz="1000" dirty="0"/>
              <a:t>There are 6 general areas where children with disabilities often differ in significant ways from their classmates.  These differences are significant because they impact the relative success or difficulty that children experience while participating in literacy activities. As educators, we find that these areas of potential difference are more informative to instructional planning than the label assigned to characterize a student’s type of disability (SLD etc).</a:t>
            </a:r>
          </a:p>
          <a:p>
            <a:endParaRPr lang="en-US" sz="1000" dirty="0"/>
          </a:p>
          <a:p>
            <a:r>
              <a:rPr lang="en-US" sz="1000" dirty="0"/>
              <a:t>Do you know the saying, MORE ALIKE THAN DIFFERENT?  (story from a supervisor from another county)  This was never more forcefully driven home to me than on the first day I stood in front of my 200 MH teachers who basically had me for lunch telling me what their kids could do, couldn</a:t>
            </a:r>
            <a:r>
              <a:rPr lang="en-US" sz="1000" dirty="0">
                <a:latin typeface="Times New Roman" pitchFamily="18" charset="0"/>
              </a:rPr>
              <a:t>’</a:t>
            </a:r>
            <a:r>
              <a:rPr lang="en-US" sz="1000" dirty="0"/>
              <a:t>t do, and NEEDED.  Guess what, it was the same thing that my 300 SLD teachers were saying and it was the same thing I was hearing as I participated in elementary curriculum meetings.  </a:t>
            </a:r>
          </a:p>
          <a:p>
            <a:endParaRPr lang="en-US" sz="1000" dirty="0"/>
          </a:p>
          <a:p>
            <a:r>
              <a:rPr lang="en-US" sz="1000" dirty="0"/>
              <a:t>All students need quality, effective, evidence based literacy instruction.</a:t>
            </a:r>
          </a:p>
          <a:p>
            <a:r>
              <a:rPr lang="en-US" sz="1000" dirty="0"/>
              <a:t>There is no LD, MH, Autistic or whatever reading instruction.</a:t>
            </a:r>
          </a:p>
          <a:p>
            <a:r>
              <a:rPr lang="en-US" sz="1000" dirty="0"/>
              <a:t>Good reading instruction is good reading instruction</a:t>
            </a:r>
          </a:p>
          <a:p>
            <a:endParaRPr lang="en-US" sz="1000" dirty="0"/>
          </a:p>
          <a:p>
            <a:r>
              <a:rPr lang="en-US" sz="1000" dirty="0"/>
              <a:t>Our mission as teachers of students with disabilities is to apply the adaptations needed to evidence based instruction to make it accessible to the students we represent.  </a:t>
            </a:r>
          </a:p>
          <a:p>
            <a:endParaRPr lang="en-US" sz="1000" dirty="0"/>
          </a:p>
          <a:p>
            <a:r>
              <a:rPr lang="en-US" sz="1000" dirty="0"/>
              <a:t>End of Soap Box.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ftr" sz="quarter" idx="4"/>
          </p:nvPr>
        </p:nvSpPr>
        <p:spPr>
          <a:ln/>
        </p:spPr>
        <p:txBody>
          <a:bodyPr/>
          <a:lstStyle/>
          <a:p>
            <a:r>
              <a:rPr lang="en-US"/>
              <a:t>Literacy in AAC</a:t>
            </a:r>
          </a:p>
        </p:txBody>
      </p:sp>
      <p:sp>
        <p:nvSpPr>
          <p:cNvPr id="8" name="Rectangle 7"/>
          <p:cNvSpPr>
            <a:spLocks noGrp="1" noChangeArrowheads="1"/>
          </p:cNvSpPr>
          <p:nvPr>
            <p:ph type="sldNum" sz="quarter" idx="5"/>
          </p:nvPr>
        </p:nvSpPr>
        <p:spPr>
          <a:ln/>
        </p:spPr>
        <p:txBody>
          <a:bodyPr/>
          <a:lstStyle/>
          <a:p>
            <a:fld id="{3A6F23C7-AF9E-4D23-B5C9-B1B24B524F8A}" type="slidenum">
              <a:rPr lang="en-US"/>
              <a:pPr/>
              <a:t>15</a:t>
            </a:fld>
            <a:endParaRPr lang="en-US"/>
          </a:p>
        </p:txBody>
      </p:sp>
      <p:sp>
        <p:nvSpPr>
          <p:cNvPr id="35842" name="Rectangle 6"/>
          <p:cNvSpPr txBox="1">
            <a:spLocks noGrp="1" noChangeArrowheads="1"/>
          </p:cNvSpPr>
          <p:nvPr/>
        </p:nvSpPr>
        <p:spPr bwMode="auto">
          <a:xfrm>
            <a:off x="0" y="8688388"/>
            <a:ext cx="2971800" cy="455612"/>
          </a:xfrm>
          <a:prstGeom prst="rect">
            <a:avLst/>
          </a:prstGeom>
          <a:noFill/>
          <a:ln w="9525">
            <a:noFill/>
            <a:miter lim="800000"/>
            <a:headEnd/>
            <a:tailEnd/>
          </a:ln>
        </p:spPr>
        <p:txBody>
          <a:bodyPr lIns="93031" tIns="46516" rIns="93031" bIns="46516" anchor="b"/>
          <a:lstStyle/>
          <a:p>
            <a:pPr defTabSz="930275"/>
            <a:r>
              <a:rPr lang="en-US" sz="1200">
                <a:latin typeface="Tahoma" pitchFamily="34" charset="0"/>
                <a:cs typeface="Times New Roman" pitchFamily="18" charset="0"/>
              </a:rPr>
              <a:t>Marion County Exceptional Student Education Department</a:t>
            </a:r>
          </a:p>
        </p:txBody>
      </p:sp>
      <p:sp>
        <p:nvSpPr>
          <p:cNvPr id="35843" name="Rectangle 7"/>
          <p:cNvSpPr txBox="1">
            <a:spLocks noGrp="1" noChangeArrowheads="1"/>
          </p:cNvSpPr>
          <p:nvPr/>
        </p:nvSpPr>
        <p:spPr bwMode="auto">
          <a:xfrm>
            <a:off x="3886200" y="8688388"/>
            <a:ext cx="2971800" cy="455612"/>
          </a:xfrm>
          <a:prstGeom prst="rect">
            <a:avLst/>
          </a:prstGeom>
          <a:noFill/>
          <a:ln w="9525">
            <a:noFill/>
            <a:miter lim="800000"/>
            <a:headEnd/>
            <a:tailEnd/>
          </a:ln>
        </p:spPr>
        <p:txBody>
          <a:bodyPr lIns="93031" tIns="46516" rIns="93031" bIns="46516" anchor="b"/>
          <a:lstStyle/>
          <a:p>
            <a:pPr algn="r" defTabSz="930275"/>
            <a:fld id="{23FC879C-633E-4F77-B012-9D41FB23B09E}" type="slidenum">
              <a:rPr lang="en-US" sz="1200">
                <a:latin typeface="Tahoma" pitchFamily="34" charset="0"/>
                <a:cs typeface="Times New Roman" pitchFamily="18" charset="0"/>
              </a:rPr>
              <a:pPr algn="r" defTabSz="930275"/>
              <a:t>15</a:t>
            </a:fld>
            <a:endParaRPr lang="en-US" sz="1200">
              <a:latin typeface="Tahoma" pitchFamily="34" charset="0"/>
              <a:cs typeface="Times New Roman" pitchFamily="18" charset="0"/>
            </a:endParaRPr>
          </a:p>
        </p:txBody>
      </p:sp>
      <p:sp>
        <p:nvSpPr>
          <p:cNvPr id="35844" name="Rectangle 2"/>
          <p:cNvSpPr>
            <a:spLocks noGrp="1" noRot="1" noChangeArrowheads="1" noTextEdit="1"/>
          </p:cNvSpPr>
          <p:nvPr>
            <p:ph type="sldImg"/>
          </p:nvPr>
        </p:nvSpPr>
        <p:spPr>
          <a:xfrm>
            <a:off x="1104900" y="674688"/>
            <a:ext cx="4572000" cy="3429000"/>
          </a:xfrm>
          <a:ln/>
        </p:spPr>
      </p:sp>
      <p:sp>
        <p:nvSpPr>
          <p:cNvPr id="35845" name="Rectangle 3"/>
          <p:cNvSpPr>
            <a:spLocks noGrp="1" noChangeArrowheads="1"/>
          </p:cNvSpPr>
          <p:nvPr>
            <p:ph type="body" idx="1"/>
          </p:nvPr>
        </p:nvSpPr>
        <p:spPr>
          <a:xfrm>
            <a:off x="914400" y="4343400"/>
            <a:ext cx="5029200" cy="4113213"/>
          </a:xfrm>
        </p:spPr>
        <p:txBody>
          <a:bodyPr lIns="93031" tIns="46516" rIns="93031" bIns="46516"/>
          <a:lstStyle/>
          <a:p>
            <a:r>
              <a:rPr lang="en-US"/>
              <a:t>So, how do we do this?  Refer to bullets on the slide.  Peggy…look at book for ideas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6"/>
          <p:cNvSpPr>
            <a:spLocks noGrp="1" noChangeArrowheads="1"/>
          </p:cNvSpPr>
          <p:nvPr>
            <p:ph type="ftr" sz="quarter" idx="4"/>
          </p:nvPr>
        </p:nvSpPr>
        <p:spPr>
          <a:xfrm>
            <a:off x="0" y="8685213"/>
            <a:ext cx="2971800" cy="457200"/>
          </a:xfrm>
          <a:prstGeom prst="rect">
            <a:avLst/>
          </a:prstGeom>
          <a:noFill/>
        </p:spPr>
        <p:txBody>
          <a:bodyPr/>
          <a:lstStyle/>
          <a:p>
            <a:endParaRPr lang="en-US" dirty="0"/>
          </a:p>
        </p:txBody>
      </p:sp>
      <p:sp>
        <p:nvSpPr>
          <p:cNvPr id="49155" name="Rectangle 7"/>
          <p:cNvSpPr>
            <a:spLocks noGrp="1" noChangeArrowheads="1"/>
          </p:cNvSpPr>
          <p:nvPr>
            <p:ph type="sldNum" sz="quarter" idx="5"/>
          </p:nvPr>
        </p:nvSpPr>
        <p:spPr>
          <a:noFill/>
        </p:spPr>
        <p:txBody>
          <a:bodyPr/>
          <a:lstStyle/>
          <a:p>
            <a:fld id="{656DE8AE-4C3F-4B79-A209-0E5D17CB037C}" type="slidenum">
              <a:rPr lang="en-US"/>
              <a:pPr/>
              <a:t>16</a:t>
            </a:fld>
            <a:endParaRPr lang="en-US"/>
          </a:p>
        </p:txBody>
      </p:sp>
      <p:sp>
        <p:nvSpPr>
          <p:cNvPr id="49156" name="Rectangle 2"/>
          <p:cNvSpPr>
            <a:spLocks noGrp="1" noRot="1" noChangeAspect="1" noChangeArrowheads="1" noTextEdit="1"/>
          </p:cNvSpPr>
          <p:nvPr>
            <p:ph type="sldImg"/>
          </p:nvPr>
        </p:nvSpPr>
        <p:spPr>
          <a:xfrm>
            <a:off x="1143000" y="685800"/>
            <a:ext cx="4572000" cy="3429000"/>
          </a:xfrm>
          <a:prstGeom prst="rect">
            <a:avLst/>
          </a:prstGeom>
          <a:ln/>
        </p:spPr>
      </p:sp>
      <p:sp>
        <p:nvSpPr>
          <p:cNvPr id="49157" name="Rectangle 3"/>
          <p:cNvSpPr>
            <a:spLocks noGrp="1" noChangeArrowheads="1"/>
          </p:cNvSpPr>
          <p:nvPr>
            <p:ph type="body" idx="1"/>
          </p:nvPr>
        </p:nvSpPr>
        <p:spPr>
          <a:noFill/>
          <a:ln/>
        </p:spPr>
        <p:txBody>
          <a:bodyPr/>
          <a:lstStyle/>
          <a:p>
            <a:pPr eaLnBrk="1" hangingPunct="1"/>
            <a:r>
              <a:rPr lang="en-US" dirty="0" smtClean="0"/>
              <a:t>Karen,</a:t>
            </a:r>
            <a:r>
              <a:rPr lang="en-US" baseline="0" dirty="0" smtClean="0"/>
              <a:t> </a:t>
            </a:r>
            <a:r>
              <a:rPr lang="en-US" baseline="0" dirty="0" err="1" smtClean="0"/>
              <a:t>Koppenhaver</a:t>
            </a:r>
            <a:r>
              <a:rPr lang="en-US" baseline="0" dirty="0" smtClean="0"/>
              <a:t>, Downing…</a:t>
            </a:r>
            <a:r>
              <a:rPr lang="en-US" dirty="0" smtClean="0"/>
              <a:t>Some </a:t>
            </a:r>
            <a:r>
              <a:rPr lang="en-US" dirty="0" smtClean="0"/>
              <a:t>beliefs we all must have in place if our children are to be successful…</a:t>
            </a:r>
          </a:p>
          <a:p>
            <a:pPr eaLnBrk="1" hangingPunct="1"/>
            <a:endParaRPr lang="en-US" dirty="0" smtClean="0"/>
          </a:p>
          <a:p>
            <a:pPr eaLnBrk="1" hangingPunct="1"/>
            <a:r>
              <a:rPr lang="en-US" dirty="0" smtClean="0"/>
              <a:t>Research tells us that </a:t>
            </a:r>
            <a:r>
              <a:rPr lang="en-US" b="1" dirty="0" smtClean="0"/>
              <a:t>all</a:t>
            </a:r>
            <a:r>
              <a:rPr lang="en-US" dirty="0" smtClean="0"/>
              <a:t> children can learn. However, students with disabilities may experience challenges in developing literacy skills. </a:t>
            </a:r>
            <a:endParaRPr lang="en-US" dirty="0" smtClean="0"/>
          </a:p>
          <a:p>
            <a:pPr eaLnBrk="1" hangingPunct="1"/>
            <a:endParaRPr lang="en-US" dirty="0" smtClean="0"/>
          </a:p>
          <a:p>
            <a:pPr eaLnBrk="1" hangingPunct="1"/>
            <a:r>
              <a:rPr lang="en-US" dirty="0" smtClean="0"/>
              <a:t>Recognizing </a:t>
            </a:r>
            <a:r>
              <a:rPr lang="en-US" dirty="0" smtClean="0"/>
              <a:t>the importance and necessity for accommodating students’ various needs begins to meet the challenge of providing an appropriate and quality educational program for all students. Whether or not a child will achieve the ability to read and write in traditional ways is not the question. Our role as educators is not only to teach children the ability to read but to instill the “</a:t>
            </a:r>
            <a:r>
              <a:rPr lang="en-US" i="1" dirty="0" smtClean="0"/>
              <a:t>DESIRE”</a:t>
            </a:r>
            <a:r>
              <a:rPr lang="en-US" dirty="0" smtClean="0"/>
              <a:t>. </a:t>
            </a:r>
          </a:p>
          <a:p>
            <a:pPr eaLnBrk="1" hangingPunct="1"/>
            <a:endParaRPr lang="en-US" dirty="0" smtClean="0"/>
          </a:p>
          <a:p>
            <a:pPr eaLnBrk="1" hangingPunct="1"/>
            <a:r>
              <a:rPr lang="en-US" dirty="0" smtClean="0"/>
              <a:t>Being </a:t>
            </a:r>
            <a:r>
              <a:rPr lang="en-US" dirty="0" smtClean="0"/>
              <a:t>exposed and formally introduced to print will enhance the development of the child socially, create communication opportunities, and provide a foundation for cognitive learning. This is critical for life-long success. There is much to be learned when striving to achieve “Literacy for All”. We </a:t>
            </a:r>
            <a:r>
              <a:rPr lang="en-US" dirty="0" smtClean="0"/>
              <a:t>asked our participants to </a:t>
            </a:r>
            <a:r>
              <a:rPr lang="en-US" dirty="0" smtClean="0"/>
              <a:t>join us and take the “LEAP” !!! </a:t>
            </a:r>
          </a:p>
          <a:p>
            <a:pPr eaLnBrk="1" hangingPunct="1"/>
            <a:endParaRPr lang="en-US" dirty="0" smtClean="0"/>
          </a:p>
          <a:p>
            <a:pPr eaLnBrk="1" hangingPunct="1"/>
            <a:endParaRPr lang="en-US" dirty="0" smtClean="0"/>
          </a:p>
          <a:p>
            <a:pPr eaLnBrk="1" hangingPunct="1"/>
            <a:endParaRPr lang="en-US" dirty="0" smtClean="0"/>
          </a:p>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are ready to do our first pd but started small…4 teachers</a:t>
            </a:r>
            <a:r>
              <a:rPr lang="en-US" baseline="0" dirty="0" smtClean="0"/>
              <a:t> in Leon…met after school and trained in their classrooms the 4 blocks.  Spring…2008…promising them that we would continue in the fall…</a:t>
            </a:r>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514350" indent="-514350">
              <a:buFont typeface="+mj-lt"/>
              <a:buAutoNum type="arabicPeriod"/>
            </a:pPr>
            <a:endParaRPr lang="en-US" dirty="0" smtClean="0"/>
          </a:p>
          <a:p>
            <a:pPr marL="514350" indent="-514350">
              <a:buFont typeface="+mj-lt"/>
              <a:buNone/>
            </a:pPr>
            <a:r>
              <a:rPr lang="en-US" dirty="0" smtClean="0"/>
              <a:t>We learned many lessons with</a:t>
            </a:r>
            <a:r>
              <a:rPr lang="en-US" baseline="0" dirty="0" smtClean="0"/>
              <a:t> this group and continued to learn…trying to embed these </a:t>
            </a:r>
            <a:r>
              <a:rPr lang="en-US" baseline="0" dirty="0" err="1" smtClean="0"/>
              <a:t>qualitys</a:t>
            </a:r>
            <a:endParaRPr lang="en-US" dirty="0" smtClean="0"/>
          </a:p>
          <a:p>
            <a:pPr marL="514350" indent="-514350">
              <a:buFont typeface="+mj-lt"/>
              <a:buAutoNum type="arabicPeriod"/>
            </a:pPr>
            <a:endParaRPr lang="en-US" dirty="0" smtClean="0"/>
          </a:p>
          <a:p>
            <a:pPr marL="514350" indent="-514350">
              <a:buFont typeface="+mj-lt"/>
              <a:buAutoNum type="arabicPeriod"/>
            </a:pPr>
            <a:r>
              <a:rPr lang="en-US" dirty="0" smtClean="0"/>
              <a:t>Sustained and implemented over time  4 teachers…supported</a:t>
            </a:r>
          </a:p>
          <a:p>
            <a:pPr marL="514350" indent="-514350">
              <a:buFont typeface="+mj-lt"/>
              <a:buAutoNum type="arabicPeriod"/>
            </a:pPr>
            <a:r>
              <a:rPr lang="en-US" dirty="0" smtClean="0"/>
              <a:t>Job embedded</a:t>
            </a:r>
          </a:p>
          <a:p>
            <a:pPr marL="514350" indent="-514350">
              <a:buFont typeface="+mj-lt"/>
              <a:buAutoNum type="arabicPeriod"/>
            </a:pPr>
            <a:r>
              <a:rPr lang="en-US" dirty="0" smtClean="0"/>
              <a:t>Collegial learning communities</a:t>
            </a:r>
          </a:p>
          <a:p>
            <a:pPr marL="514350" indent="-514350">
              <a:buFont typeface="+mj-lt"/>
              <a:buAutoNum type="arabicPeriod"/>
            </a:pPr>
            <a:r>
              <a:rPr lang="en-US" dirty="0" smtClean="0"/>
              <a:t>Interactive and engaging</a:t>
            </a:r>
          </a:p>
          <a:p>
            <a:pPr marL="514350" indent="-514350">
              <a:buFont typeface="+mj-lt"/>
              <a:buAutoNum type="arabicPeriod"/>
            </a:pPr>
            <a:r>
              <a:rPr lang="en-US" dirty="0" smtClean="0"/>
              <a:t>Integrated (web, F2F, text, video)</a:t>
            </a:r>
          </a:p>
          <a:p>
            <a:pPr marL="514350" indent="-514350">
              <a:buFont typeface="+mj-lt"/>
              <a:buAutoNum type="arabicPeriod"/>
            </a:pPr>
            <a:r>
              <a:rPr lang="en-US" dirty="0" smtClean="0"/>
              <a:t>Results oriented, data and goal driven</a:t>
            </a:r>
          </a:p>
          <a:p>
            <a:pPr marL="514350" indent="-514350">
              <a:buFont typeface="+mj-lt"/>
              <a:buAutoNum type="arabicPeriod"/>
            </a:pPr>
            <a:r>
              <a:rPr lang="en-US" dirty="0" smtClean="0"/>
              <a:t>Practical, hands on</a:t>
            </a:r>
          </a:p>
          <a:p>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Summer </a:t>
            </a:r>
            <a:r>
              <a:rPr lang="en-US" dirty="0" smtClean="0"/>
              <a:t>08-  4 teachers…3 still best implementers</a:t>
            </a:r>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Previous group</a:t>
            </a:r>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Summer09  more systematic training…still infants in our knowledge but teachers were so happy for something.</a:t>
            </a:r>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Welcome</a:t>
            </a:r>
          </a:p>
          <a:p>
            <a:r>
              <a:rPr lang="en-US" dirty="0" smtClean="0"/>
              <a:t>Introductions if not too many</a:t>
            </a:r>
          </a:p>
          <a:p>
            <a:r>
              <a:rPr lang="en-US" dirty="0" smtClean="0"/>
              <a:t>Background on my expertise (or lack of)</a:t>
            </a:r>
          </a:p>
          <a:p>
            <a:r>
              <a:rPr lang="en-US" dirty="0" smtClean="0"/>
              <a:t>Rena…systematic sequential</a:t>
            </a:r>
            <a:r>
              <a:rPr lang="en-US" baseline="0" dirty="0" smtClean="0"/>
              <a:t> phonics training etc.  No connections</a:t>
            </a:r>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Summer </a:t>
            </a:r>
            <a:r>
              <a:rPr lang="en-US" dirty="0" smtClean="0"/>
              <a:t>09  this teacher story…</a:t>
            </a:r>
          </a:p>
          <a:p>
            <a:endParaRPr lang="en-US" dirty="0" smtClean="0"/>
          </a:p>
          <a:p>
            <a:r>
              <a:rPr lang="en-US" dirty="0" smtClean="0"/>
              <a:t>Change of practice plan</a:t>
            </a:r>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22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Click to go to </a:t>
            </a:r>
            <a:r>
              <a:rPr lang="en-US" dirty="0" smtClean="0"/>
              <a:t>website…deaf blind model project…case</a:t>
            </a:r>
            <a:r>
              <a:rPr lang="en-US" baseline="0" dirty="0" smtClean="0"/>
              <a:t> studies </a:t>
            </a:r>
            <a:r>
              <a:rPr lang="en-US" baseline="0" dirty="0" err="1" smtClean="0"/>
              <a:t>matthew</a:t>
            </a:r>
            <a:r>
              <a:rPr lang="en-US" baseline="0" dirty="0" smtClean="0"/>
              <a:t> making words</a:t>
            </a:r>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27</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pPr eaLnBrk="1" hangingPunct="1"/>
            <a:r>
              <a:rPr lang="en-US" baseline="0" dirty="0" smtClean="0"/>
              <a:t>There here have been grass roots initiatives popping up all over the state with teachers and assistive technology personnel going back to their districts to share their learning's (from their perspectives) to all who would listen.</a:t>
            </a:r>
            <a:endParaRPr lang="en-US" dirty="0" smtClean="0"/>
          </a:p>
          <a:p>
            <a:pPr eaLnBrk="1" hangingPunct="1"/>
            <a:endParaRPr lang="en-US" dirty="0" smtClean="0"/>
          </a:p>
          <a:p>
            <a:pPr eaLnBrk="1" hangingPunct="1"/>
            <a:r>
              <a:rPr lang="en-US" dirty="0" smtClean="0"/>
              <a:t>Pensacola just bought curriculum for every teacher plus two days of training  (Reading</a:t>
            </a:r>
            <a:r>
              <a:rPr lang="en-US" baseline="0" dirty="0" smtClean="0"/>
              <a:t> funds)</a:t>
            </a:r>
            <a:endParaRPr lang="en-US" dirty="0" smtClean="0"/>
          </a:p>
          <a:p>
            <a:pPr eaLnBrk="1" hangingPunct="1"/>
            <a:endParaRPr lang="en-US" dirty="0" smtClean="0"/>
          </a:p>
          <a:p>
            <a:pPr eaLnBrk="1" hangingPunct="1"/>
            <a:r>
              <a:rPr lang="en-US" dirty="0" smtClean="0"/>
              <a:t>We are supporting our region and our districts</a:t>
            </a:r>
          </a:p>
          <a:p>
            <a:pPr eaLnBrk="1" hangingPunct="1"/>
            <a:endParaRPr lang="en-US" dirty="0" smtClean="0"/>
          </a:p>
          <a:p>
            <a:pPr eaLnBrk="1" hangingPunct="1"/>
            <a:r>
              <a:rPr lang="en-US" dirty="0" smtClean="0"/>
              <a:t>Leon…4 teachers trained and implementing</a:t>
            </a:r>
          </a:p>
          <a:p>
            <a:pPr eaLnBrk="1" hangingPunct="1"/>
            <a:endParaRPr lang="en-US" baseline="0" dirty="0" smtClean="0"/>
          </a:p>
        </p:txBody>
      </p:sp>
      <p:sp>
        <p:nvSpPr>
          <p:cNvPr id="4" name="Footer Placeholder 3"/>
          <p:cNvSpPr>
            <a:spLocks noGrp="1"/>
          </p:cNvSpPr>
          <p:nvPr>
            <p:ph type="ftr" sz="quarter" idx="10"/>
          </p:nvPr>
        </p:nvSpPr>
        <p:spPr>
          <a:xfrm>
            <a:off x="0" y="8685213"/>
            <a:ext cx="2971800" cy="457200"/>
          </a:xfrm>
          <a:prstGeom prst="rect">
            <a:avLst/>
          </a:prstGeom>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B43C24FD-09B6-457B-B49B-00592F6FBFC0}" type="slidenum">
              <a:rPr lang="en-US" smtClean="0"/>
              <a:pPr>
                <a:defRPr/>
              </a:pPr>
              <a:t>28</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 to </a:t>
            </a:r>
            <a:r>
              <a:rPr lang="en-US" smtClean="0"/>
              <a:t>jump drive</a:t>
            </a:r>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30</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31</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dirty="0" smtClean="0"/>
              <a:t>For the next 3 days, I will be interjecting techniques</a:t>
            </a:r>
            <a:r>
              <a:rPr lang="en-US" baseline="0" dirty="0" smtClean="0"/>
              <a:t> for </a:t>
            </a:r>
            <a:endParaRPr lang="en-US" dirty="0"/>
          </a:p>
        </p:txBody>
      </p:sp>
      <p:sp>
        <p:nvSpPr>
          <p:cNvPr id="4" name="Footer Placeholder 3"/>
          <p:cNvSpPr>
            <a:spLocks noGrp="1"/>
          </p:cNvSpPr>
          <p:nvPr>
            <p:ph type="ftr" sz="quarter" idx="10"/>
          </p:nvPr>
        </p:nvSpPr>
        <p:spPr>
          <a:xfrm>
            <a:off x="0" y="8685213"/>
            <a:ext cx="2971800" cy="457200"/>
          </a:xfrm>
          <a:prstGeom prst="rect">
            <a:avLst/>
          </a:prstGeom>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B43C24FD-09B6-457B-B49B-00592F6FBFC0}" type="slidenum">
              <a:rPr lang="en-US" smtClean="0"/>
              <a:pPr>
                <a:defRPr/>
              </a:pPr>
              <a:t>34</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605367D-2534-48B8-9540-EE8A1BC30188}" type="slidenum">
              <a:rPr lang="en-US" smtClean="0"/>
              <a:pPr/>
              <a:t>35</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Clip of </a:t>
            </a:r>
            <a:r>
              <a:rPr lang="en-US" dirty="0" err="1" smtClean="0"/>
              <a:t>karen</a:t>
            </a:r>
            <a:r>
              <a:rPr lang="en-US" dirty="0" smtClean="0"/>
              <a:t> for </a:t>
            </a:r>
            <a:r>
              <a:rPr lang="en-US" smtClean="0"/>
              <a:t>connect meetings</a:t>
            </a:r>
            <a:endParaRPr lang="en-US"/>
          </a:p>
        </p:txBody>
      </p:sp>
      <p:sp>
        <p:nvSpPr>
          <p:cNvPr id="4" name="Slide Number Placeholder 3"/>
          <p:cNvSpPr>
            <a:spLocks noGrp="1"/>
          </p:cNvSpPr>
          <p:nvPr>
            <p:ph type="sldNum" sz="quarter" idx="10"/>
          </p:nvPr>
        </p:nvSpPr>
        <p:spPr/>
        <p:txBody>
          <a:bodyPr/>
          <a:lstStyle/>
          <a:p>
            <a:fld id="{1605367D-2534-48B8-9540-EE8A1BC30188}" type="slidenum">
              <a:rPr lang="en-US" smtClean="0"/>
              <a:pPr/>
              <a:t>36</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Rena Carney attend CTG in October of 2008.  She attended a full day session by Denise </a:t>
            </a:r>
            <a:r>
              <a:rPr lang="en-US" dirty="0" err="1" smtClean="0"/>
              <a:t>DeCoste</a:t>
            </a:r>
            <a:r>
              <a:rPr lang="en-US" dirty="0" smtClean="0"/>
              <a:t>, from the Montgomery school system in Maryland: </a:t>
            </a:r>
            <a:r>
              <a:rPr lang="en-US" i="1" dirty="0" smtClean="0"/>
              <a:t>“Reaching More Staff 21</a:t>
            </a:r>
            <a:r>
              <a:rPr lang="en-US" i="1" baseline="30000" dirty="0" smtClean="0"/>
              <a:t>st</a:t>
            </a:r>
            <a:r>
              <a:rPr lang="en-US" i="1" dirty="0" smtClean="0"/>
              <a:t> Century Technology Training”</a:t>
            </a:r>
          </a:p>
          <a:p>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37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lots of reading initiatives began…FCRR leading the way</a:t>
            </a:r>
          </a:p>
          <a:p>
            <a:r>
              <a:rPr lang="en-US" dirty="0" smtClean="0"/>
              <a:t>Just </a:t>
            </a:r>
            <a:r>
              <a:rPr lang="en-US" dirty="0" smtClean="0"/>
              <a:t>Read Florida</a:t>
            </a:r>
          </a:p>
          <a:p>
            <a:r>
              <a:rPr lang="en-US" dirty="0" smtClean="0"/>
              <a:t>School Literacy Plans</a:t>
            </a:r>
          </a:p>
          <a:p>
            <a:r>
              <a:rPr lang="en-US" dirty="0" smtClean="0"/>
              <a:t>Reading &amp; Math </a:t>
            </a:r>
            <a:r>
              <a:rPr lang="en-US" dirty="0" smtClean="0"/>
              <a:t>Coaches</a:t>
            </a:r>
          </a:p>
          <a:p>
            <a:r>
              <a:rPr lang="en-US" dirty="0" smtClean="0"/>
              <a:t>Research</a:t>
            </a:r>
            <a:r>
              <a:rPr lang="en-US" baseline="0" dirty="0" smtClean="0"/>
              <a:t> is rampant as a result of the report of the national reading panel but the research used children who were low in reading, learning disabilities or high functioning DD</a:t>
            </a:r>
            <a:endParaRPr lang="en-US" dirty="0" smtClean="0"/>
          </a:p>
          <a:p>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a:ea typeface="Times New Roman"/>
                <a:cs typeface="Times New Roman"/>
              </a:rPr>
              <a:t>Using Web-based distance learning, participants met monthly in a virtual Adobe Connect meeting room for training purposes. Participants and instructors included personnel from the Center for Literacy and Disability Studies, University of North Carolina, the Florida Diagnostic and Learning Resources System Technology Region 1 (FDLRS), Tallahassee, Florida, and participants from the Westgate, PAEC and Miccosukee (FDLRS) Associate Centers.</a:t>
            </a:r>
          </a:p>
          <a:p>
            <a:endParaRPr lang="en-US" dirty="0"/>
          </a:p>
        </p:txBody>
      </p:sp>
      <p:sp>
        <p:nvSpPr>
          <p:cNvPr id="4" name="Slide Number Placeholder 3"/>
          <p:cNvSpPr>
            <a:spLocks noGrp="1"/>
          </p:cNvSpPr>
          <p:nvPr>
            <p:ph type="sldNum" sz="quarter" idx="10"/>
          </p:nvPr>
        </p:nvSpPr>
        <p:spPr/>
        <p:txBody>
          <a:bodyPr/>
          <a:lstStyle/>
          <a:p>
            <a:fld id="{84ACD089-9C36-4D90-B384-564906685CAB}" type="slidenum">
              <a:rPr lang="en-US" smtClean="0"/>
              <a:pPr/>
              <a:t>38</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40</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Spread through out system wide</a:t>
            </a:r>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41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Sunshine state standards were</a:t>
            </a:r>
            <a:r>
              <a:rPr lang="en-US" baseline="0" dirty="0" smtClean="0"/>
              <a:t> functional skills</a:t>
            </a:r>
          </a:p>
          <a:p>
            <a:r>
              <a:rPr lang="en-US" baseline="0" dirty="0" smtClean="0"/>
              <a:t>- Research (NCLB) is at the minimum higher functioning </a:t>
            </a:r>
            <a:r>
              <a:rPr lang="en-US" baseline="0" dirty="0" err="1" smtClean="0"/>
              <a:t>mr</a:t>
            </a:r>
            <a:r>
              <a:rPr lang="en-US" baseline="0" dirty="0" smtClean="0"/>
              <a:t> kids or low functioning LD in studies for curriculum…for any study in “Why Johnny can’t read”…never included this group</a:t>
            </a:r>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Assistive Technology</a:t>
            </a:r>
            <a:r>
              <a:rPr lang="en-US" baseline="0" dirty="0" smtClean="0"/>
              <a:t> services…speech pathologists were already working with students to assist with communication.  Our (formally) ATEN director, Rena Carney in Region 1 and other regions were bring in experts for </a:t>
            </a:r>
            <a:r>
              <a:rPr lang="en-US" baseline="0" dirty="0" err="1" smtClean="0"/>
              <a:t>acess</a:t>
            </a:r>
            <a:r>
              <a:rPr lang="en-US" baseline="0" dirty="0" smtClean="0"/>
              <a:t>…</a:t>
            </a:r>
          </a:p>
          <a:p>
            <a:endParaRPr lang="en-US" baseline="0" dirty="0" smtClean="0"/>
          </a:p>
          <a:p>
            <a:r>
              <a:rPr lang="en-US" baseline="0" dirty="0" smtClean="0"/>
              <a:t>Linda Burkhart  - AT, access, language…</a:t>
            </a:r>
          </a:p>
          <a:p>
            <a:endParaRPr lang="en-US" baseline="0" dirty="0" smtClean="0"/>
          </a:p>
          <a:p>
            <a:r>
              <a:rPr lang="en-US" baseline="0" dirty="0" smtClean="0"/>
              <a:t>Kelly </a:t>
            </a:r>
            <a:r>
              <a:rPr lang="en-US" baseline="0" dirty="0" err="1" smtClean="0"/>
              <a:t>Fonner</a:t>
            </a:r>
            <a:r>
              <a:rPr lang="en-US" baseline="0" dirty="0" smtClean="0"/>
              <a:t> </a:t>
            </a:r>
            <a:r>
              <a:rPr lang="en-US" dirty="0" smtClean="0"/>
              <a:t>access, technology integration, AAC, literacy, library access, consultation, assessment, and implementation strategies</a:t>
            </a:r>
            <a:r>
              <a:rPr lang="en-US" baseline="0" dirty="0" smtClean="0"/>
              <a:t>…Assistive technology experts…language etc.</a:t>
            </a:r>
          </a:p>
          <a:p>
            <a:endParaRPr lang="en-US" baseline="0" dirty="0" smtClean="0"/>
          </a:p>
          <a:p>
            <a:r>
              <a:rPr lang="en-US" baseline="0" dirty="0" smtClean="0"/>
              <a:t>Patti -</a:t>
            </a:r>
            <a:r>
              <a:rPr lang="en-US" sz="1200" b="1" kern="1200" baseline="0" dirty="0" smtClean="0">
                <a:solidFill>
                  <a:schemeClr val="tx1"/>
                </a:solidFill>
                <a:latin typeface="+mn-lt"/>
                <a:ea typeface="+mn-ea"/>
                <a:cs typeface="+mn-cs"/>
              </a:rPr>
              <a:t>Supporting Emergent Literacy for Children with Significant</a:t>
            </a:r>
          </a:p>
          <a:p>
            <a:r>
              <a:rPr lang="en-US" sz="1200" b="1" kern="1200" baseline="0" dirty="0" smtClean="0">
                <a:solidFill>
                  <a:schemeClr val="tx1"/>
                </a:solidFill>
                <a:latin typeface="+mn-lt"/>
                <a:ea typeface="+mn-ea"/>
                <a:cs typeface="+mn-cs"/>
              </a:rPr>
              <a:t>Communication and Language Needs -</a:t>
            </a:r>
            <a:r>
              <a:rPr lang="en-US" sz="1200" kern="1200" baseline="0" dirty="0" smtClean="0">
                <a:solidFill>
                  <a:schemeClr val="tx1"/>
                </a:solidFill>
                <a:latin typeface="+mn-lt"/>
                <a:ea typeface="+mn-ea"/>
                <a:cs typeface="+mn-cs"/>
              </a:rPr>
              <a:t>AAC needs, general developmental delays, autism spectrum disorders,</a:t>
            </a:r>
          </a:p>
          <a:p>
            <a:r>
              <a:rPr lang="en-US" sz="1200" kern="1200" baseline="0" dirty="0" smtClean="0">
                <a:solidFill>
                  <a:schemeClr val="tx1"/>
                </a:solidFill>
                <a:latin typeface="+mn-lt"/>
                <a:ea typeface="+mn-ea"/>
                <a:cs typeface="+mn-cs"/>
              </a:rPr>
              <a:t>and physical disabilities.</a:t>
            </a:r>
          </a:p>
          <a:p>
            <a:endParaRPr lang="en-US" sz="1200" kern="1200" baseline="0" dirty="0" smtClean="0">
              <a:solidFill>
                <a:schemeClr val="tx1"/>
              </a:solidFill>
              <a:latin typeface="+mn-lt"/>
              <a:ea typeface="+mn-ea"/>
              <a:cs typeface="+mn-cs"/>
            </a:endParaRPr>
          </a:p>
          <a:p>
            <a:r>
              <a:rPr lang="en-US" sz="1200" kern="1200" baseline="0" dirty="0" err="1" smtClean="0">
                <a:solidFill>
                  <a:schemeClr val="tx1"/>
                </a:solidFill>
                <a:latin typeface="+mn-lt"/>
                <a:ea typeface="+mn-ea"/>
                <a:cs typeface="+mn-cs"/>
              </a:rPr>
              <a:t>Musslewhite</a:t>
            </a:r>
            <a:r>
              <a:rPr lang="en-US" sz="1200" kern="1200" baseline="0" dirty="0" smtClean="0">
                <a:solidFill>
                  <a:schemeClr val="tx1"/>
                </a:solidFill>
                <a:latin typeface="+mn-lt"/>
                <a:ea typeface="+mn-ea"/>
                <a:cs typeface="+mn-cs"/>
              </a:rPr>
              <a:t>- AT specialist </a:t>
            </a:r>
            <a:r>
              <a:rPr lang="en-US" dirty="0" smtClean="0"/>
              <a:t>Augmentative and Alternative Communication.  </a:t>
            </a:r>
          </a:p>
          <a:p>
            <a:endParaRPr lang="en-US" baseline="0" dirty="0" smtClean="0"/>
          </a:p>
          <a:p>
            <a:endParaRPr lang="en-US" baseline="0" dirty="0" smtClean="0"/>
          </a:p>
          <a:p>
            <a:r>
              <a:rPr lang="en-US" baseline="0" dirty="0" smtClean="0"/>
              <a:t>AT trying to help with this group but not embracing the literacy aspect…just the communication…until Karen began to come on the scene.</a:t>
            </a:r>
          </a:p>
        </p:txBody>
      </p:sp>
      <p:sp>
        <p:nvSpPr>
          <p:cNvPr id="4" name="Slide Number Placeholder 3"/>
          <p:cNvSpPr>
            <a:spLocks noGrp="1"/>
          </p:cNvSpPr>
          <p:nvPr>
            <p:ph type="sldNum" sz="quarter" idx="10"/>
          </p:nvPr>
        </p:nvSpPr>
        <p:spPr/>
        <p:txBody>
          <a:bodyPr/>
          <a:lstStyle/>
          <a:p>
            <a:fld id="{1605367D-2534-48B8-9540-EE8A1BC3018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6"/>
          <p:cNvSpPr>
            <a:spLocks noGrp="1" noChangeArrowheads="1"/>
          </p:cNvSpPr>
          <p:nvPr>
            <p:ph type="ftr" sz="quarter" idx="4"/>
          </p:nvPr>
        </p:nvSpPr>
        <p:spPr>
          <a:xfrm>
            <a:off x="0" y="8685213"/>
            <a:ext cx="2971800" cy="457200"/>
          </a:xfrm>
          <a:prstGeom prst="rect">
            <a:avLst/>
          </a:prstGeom>
          <a:noFill/>
        </p:spPr>
        <p:txBody>
          <a:bodyPr/>
          <a:lstStyle/>
          <a:p>
            <a:endParaRPr lang="en-US" dirty="0"/>
          </a:p>
        </p:txBody>
      </p:sp>
      <p:sp>
        <p:nvSpPr>
          <p:cNvPr id="44035" name="Rectangle 7"/>
          <p:cNvSpPr>
            <a:spLocks noGrp="1" noChangeArrowheads="1"/>
          </p:cNvSpPr>
          <p:nvPr>
            <p:ph type="sldNum" sz="quarter" idx="5"/>
          </p:nvPr>
        </p:nvSpPr>
        <p:spPr>
          <a:noFill/>
        </p:spPr>
        <p:txBody>
          <a:bodyPr/>
          <a:lstStyle/>
          <a:p>
            <a:fld id="{2DA70A46-8B30-4C71-904A-B1E25710A2BA}" type="slidenum">
              <a:rPr lang="en-US"/>
              <a:pPr/>
              <a:t>6</a:t>
            </a:fld>
            <a:endParaRPr lang="en-US"/>
          </a:p>
        </p:txBody>
      </p:sp>
      <p:sp>
        <p:nvSpPr>
          <p:cNvPr id="44036" name="Rectangle 2"/>
          <p:cNvSpPr>
            <a:spLocks noGrp="1" noRot="1" noChangeAspect="1" noChangeArrowheads="1" noTextEdit="1"/>
          </p:cNvSpPr>
          <p:nvPr>
            <p:ph type="sldImg"/>
          </p:nvPr>
        </p:nvSpPr>
        <p:spPr>
          <a:xfrm>
            <a:off x="1143000" y="685800"/>
            <a:ext cx="4572000" cy="3429000"/>
          </a:xfrm>
          <a:prstGeom prst="rect">
            <a:avLst/>
          </a:prstGeom>
          <a:ln/>
        </p:spPr>
      </p:sp>
      <p:sp>
        <p:nvSpPr>
          <p:cNvPr id="44037"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Brief background of how we got to today…  AT doing good…Karen ‘s research is becoming</a:t>
            </a:r>
            <a:r>
              <a:rPr lang="en-US" baseline="0" dirty="0" smtClean="0"/>
              <a:t> known</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Karen…</a:t>
            </a:r>
            <a:r>
              <a:rPr lang="en-US" dirty="0" smtClean="0"/>
              <a:t>literacy learning and communication needs of persons with disabilities of all ages. Karen is knowledgeable in literacy, assistive and instructional technologies, augmentative communication, and the learning characteristics of students with significant disabilities. </a:t>
            </a:r>
          </a:p>
          <a:p>
            <a:pPr eaLnBrk="1" hangingPunct="1"/>
            <a:endParaRPr lang="en-US" dirty="0" smtClean="0"/>
          </a:p>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Dr. Karen Erickson-Literacy in ACC seminars in Gainesville supported by CARD</a:t>
            </a:r>
          </a:p>
          <a:p>
            <a:endParaRPr lang="en-US" dirty="0" smtClean="0"/>
          </a:p>
          <a:p>
            <a:r>
              <a:rPr lang="en-US" dirty="0" smtClean="0"/>
              <a:t>August 11, 2000  Balanced Literacy instruction for all learners..</a:t>
            </a:r>
            <a:r>
              <a:rPr lang="en-US" dirty="0" err="1" smtClean="0"/>
              <a:t>PAeC,Micco</a:t>
            </a:r>
            <a:r>
              <a:rPr lang="en-US" dirty="0" smtClean="0"/>
              <a:t>, Westgate…Karen was at the u of NH</a:t>
            </a:r>
          </a:p>
          <a:p>
            <a:endParaRPr lang="en-US" dirty="0" smtClean="0"/>
          </a:p>
          <a:p>
            <a:r>
              <a:rPr lang="en-US" dirty="0" smtClean="0"/>
              <a:t>2005 </a:t>
            </a:r>
            <a:r>
              <a:rPr lang="en-US" dirty="0" smtClean="0"/>
              <a:t>Lorrie </a:t>
            </a:r>
            <a:r>
              <a:rPr lang="en-US" dirty="0" smtClean="0"/>
              <a:t>Corry (teacher at a center school)</a:t>
            </a:r>
            <a:r>
              <a:rPr lang="en-US" baseline="0" dirty="0" smtClean="0"/>
              <a:t> </a:t>
            </a:r>
            <a:r>
              <a:rPr lang="en-US" dirty="0" smtClean="0"/>
              <a:t> </a:t>
            </a:r>
            <a:r>
              <a:rPr lang="en-US" dirty="0" smtClean="0"/>
              <a:t>went to first CARD summer institute. Karen came here Oct 13-14 came to our center school (</a:t>
            </a:r>
            <a:r>
              <a:rPr lang="en-US" dirty="0" smtClean="0"/>
              <a:t>Everhart</a:t>
            </a:r>
            <a:r>
              <a:rPr lang="en-US" dirty="0" smtClean="0"/>
              <a:t>) and then </a:t>
            </a:r>
            <a:r>
              <a:rPr lang="en-US" dirty="0" smtClean="0"/>
              <a:t>January</a:t>
            </a:r>
            <a:r>
              <a:rPr lang="en-US" baseline="0" dirty="0" smtClean="0"/>
              <a:t> </a:t>
            </a:r>
            <a:r>
              <a:rPr lang="en-US" dirty="0" smtClean="0"/>
              <a:t>in </a:t>
            </a:r>
            <a:r>
              <a:rPr lang="en-US" dirty="0" smtClean="0"/>
              <a:t>2006.  (ATEN</a:t>
            </a:r>
            <a:r>
              <a:rPr lang="en-US" baseline="0" dirty="0" smtClean="0"/>
              <a:t> and school initiatives). </a:t>
            </a:r>
            <a:endParaRPr lang="en-US" baseline="0" dirty="0" smtClean="0"/>
          </a:p>
          <a:p>
            <a:endParaRPr lang="en-US" baseline="0" dirty="0" smtClean="0"/>
          </a:p>
          <a:p>
            <a:r>
              <a:rPr lang="en-US" dirty="0" smtClean="0"/>
              <a:t>Others</a:t>
            </a:r>
            <a:r>
              <a:rPr lang="en-US" baseline="0" dirty="0" smtClean="0"/>
              <a:t> </a:t>
            </a:r>
            <a:r>
              <a:rPr lang="en-US" baseline="0" dirty="0" smtClean="0"/>
              <a:t>began to go to the CARD sponsored conferences in successive years (Rena 2006 and 2007). </a:t>
            </a:r>
            <a:endParaRPr lang="en-US" baseline="0" dirty="0" smtClean="0"/>
          </a:p>
          <a:p>
            <a:endParaRPr lang="en-US" baseline="0" dirty="0" smtClean="0"/>
          </a:p>
          <a:p>
            <a:endParaRPr lang="en-US" baseline="0" dirty="0" smtClean="0"/>
          </a:p>
          <a:p>
            <a:pPr eaLnBrk="1" hangingPunct="1"/>
            <a:endParaRPr lang="en-US" dirty="0" smtClean="0"/>
          </a:p>
          <a:p>
            <a:pPr eaLnBrk="1" hangingPunct="1"/>
            <a:endParaRPr lang="en-US" dirty="0"/>
          </a:p>
        </p:txBody>
      </p:sp>
      <p:sp>
        <p:nvSpPr>
          <p:cNvPr id="4" name="Footer Placeholder 3"/>
          <p:cNvSpPr>
            <a:spLocks noGrp="1"/>
          </p:cNvSpPr>
          <p:nvPr>
            <p:ph type="ftr" sz="quarter" idx="10"/>
          </p:nvPr>
        </p:nvSpPr>
        <p:spPr>
          <a:xfrm>
            <a:off x="0" y="8685213"/>
            <a:ext cx="2971800" cy="457200"/>
          </a:xfrm>
          <a:prstGeom prst="rect">
            <a:avLst/>
          </a:prstGeom>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B43C24FD-09B6-457B-B49B-00592F6FBFC0}"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ATEN</a:t>
            </a:r>
          </a:p>
          <a:p>
            <a:r>
              <a:rPr lang="en-US" sz="1200" kern="1200" baseline="0" dirty="0" smtClean="0">
                <a:solidFill>
                  <a:schemeClr val="tx1"/>
                </a:solidFill>
                <a:latin typeface="+mn-lt"/>
                <a:ea typeface="+mn-ea"/>
                <a:cs typeface="+mn-cs"/>
              </a:rPr>
              <a:t>December of 2007 </a:t>
            </a:r>
            <a:r>
              <a:rPr lang="en-US" sz="1200" b="1" i="1" kern="1200" baseline="0" dirty="0" smtClean="0">
                <a:solidFill>
                  <a:schemeClr val="tx1"/>
                </a:solidFill>
                <a:latin typeface="+mn-lt"/>
                <a:ea typeface="+mn-ea"/>
                <a:cs typeface="+mn-cs"/>
              </a:rPr>
              <a:t>FDLRS ATEN Region</a:t>
            </a:r>
          </a:p>
          <a:p>
            <a:r>
              <a:rPr lang="en-US" sz="1200" b="1" i="1" kern="1200" baseline="0" dirty="0" smtClean="0">
                <a:solidFill>
                  <a:schemeClr val="tx1"/>
                </a:solidFill>
                <a:latin typeface="+mn-lt"/>
                <a:ea typeface="+mn-ea"/>
                <a:cs typeface="+mn-cs"/>
              </a:rPr>
              <a:t>1 Center and FDLRS Miccosukee hosted the 2nd</a:t>
            </a:r>
          </a:p>
          <a:p>
            <a:r>
              <a:rPr lang="en-US" sz="1200" b="1" i="1" kern="1200" baseline="0" dirty="0" smtClean="0">
                <a:solidFill>
                  <a:schemeClr val="tx1"/>
                </a:solidFill>
                <a:latin typeface="+mn-lt"/>
                <a:ea typeface="+mn-ea"/>
                <a:cs typeface="+mn-cs"/>
              </a:rPr>
              <a:t>Annual Florida Literacy Camp, at the Florida</a:t>
            </a:r>
          </a:p>
          <a:p>
            <a:r>
              <a:rPr lang="en-US" sz="1200" kern="1200" baseline="0" dirty="0" smtClean="0">
                <a:solidFill>
                  <a:schemeClr val="tx1"/>
                </a:solidFill>
                <a:latin typeface="+mn-lt"/>
                <a:ea typeface="+mn-ea"/>
                <a:cs typeface="+mn-cs"/>
              </a:rPr>
              <a:t>ELKS Youth Camp, in Umatilla Florida. Fifteen</a:t>
            </a:r>
          </a:p>
          <a:p>
            <a:r>
              <a:rPr lang="en-US" sz="1200" kern="1200" baseline="0" dirty="0" smtClean="0">
                <a:solidFill>
                  <a:schemeClr val="tx1"/>
                </a:solidFill>
                <a:latin typeface="+mn-lt"/>
                <a:ea typeface="+mn-ea"/>
                <a:cs typeface="+mn-cs"/>
              </a:rPr>
              <a:t>teams from the State of Florida attended the</a:t>
            </a:r>
          </a:p>
          <a:p>
            <a:r>
              <a:rPr lang="en-US" sz="1200" kern="1200" baseline="0" dirty="0" smtClean="0">
                <a:solidFill>
                  <a:schemeClr val="tx1"/>
                </a:solidFill>
                <a:latin typeface="+mn-lt"/>
                <a:ea typeface="+mn-ea"/>
                <a:cs typeface="+mn-cs"/>
              </a:rPr>
              <a:t>camp.</a:t>
            </a:r>
          </a:p>
          <a:p>
            <a:r>
              <a:rPr lang="en-US" sz="1200" kern="1200" baseline="0" dirty="0" smtClean="0">
                <a:solidFill>
                  <a:schemeClr val="tx1"/>
                </a:solidFill>
                <a:latin typeface="+mn-lt"/>
                <a:ea typeface="+mn-ea"/>
                <a:cs typeface="+mn-cs"/>
              </a:rPr>
              <a:t>Daily instruction in methods of reading and</a:t>
            </a:r>
          </a:p>
          <a:p>
            <a:r>
              <a:rPr lang="en-US" sz="1200" kern="1200" baseline="0" dirty="0" smtClean="0">
                <a:solidFill>
                  <a:schemeClr val="tx1"/>
                </a:solidFill>
                <a:latin typeface="+mn-lt"/>
                <a:ea typeface="+mn-ea"/>
                <a:cs typeface="+mn-cs"/>
              </a:rPr>
              <a:t>writing strategies as well as hands on implementation</a:t>
            </a:r>
          </a:p>
          <a:p>
            <a:r>
              <a:rPr lang="en-US" sz="1200" kern="1200" baseline="0" dirty="0" smtClean="0">
                <a:solidFill>
                  <a:schemeClr val="tx1"/>
                </a:solidFill>
                <a:latin typeface="+mn-lt"/>
                <a:ea typeface="+mn-ea"/>
                <a:cs typeface="+mn-cs"/>
              </a:rPr>
              <a:t>of these strategies with the students was</a:t>
            </a:r>
          </a:p>
          <a:p>
            <a:r>
              <a:rPr lang="en-US" sz="1200" kern="1200" baseline="0" dirty="0" smtClean="0">
                <a:solidFill>
                  <a:schemeClr val="tx1"/>
                </a:solidFill>
                <a:latin typeface="+mn-lt"/>
                <a:ea typeface="+mn-ea"/>
                <a:cs typeface="+mn-cs"/>
              </a:rPr>
              <a:t>taught and led by Dr. Karen Erickson, from the</a:t>
            </a:r>
          </a:p>
          <a:p>
            <a:r>
              <a:rPr lang="en-US" sz="1200" b="1" i="1" kern="1200" baseline="0" dirty="0" smtClean="0">
                <a:solidFill>
                  <a:schemeClr val="tx1"/>
                </a:solidFill>
                <a:latin typeface="+mn-lt"/>
                <a:ea typeface="+mn-ea"/>
                <a:cs typeface="+mn-cs"/>
              </a:rPr>
              <a:t>Center for Literacy and Disability Studies,</a:t>
            </a:r>
          </a:p>
          <a:p>
            <a:r>
              <a:rPr lang="en-US" sz="1200" b="1" i="1" kern="1200" baseline="0" dirty="0" smtClean="0">
                <a:solidFill>
                  <a:schemeClr val="tx1"/>
                </a:solidFill>
                <a:latin typeface="+mn-lt"/>
                <a:ea typeface="+mn-ea"/>
                <a:cs typeface="+mn-cs"/>
              </a:rPr>
              <a:t>University of North Carolina at Chapel Hill.</a:t>
            </a:r>
            <a:r>
              <a:rPr lang="en-US" dirty="0" smtClean="0"/>
              <a:t> Literacy Camp</a:t>
            </a:r>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There have been grass roots initiatives popping up all over the state with teachers and assistive technology personnel going back to their districts to share their learning (from their perspectives) to all who would listen.</a:t>
            </a:r>
          </a:p>
          <a:p>
            <a:endParaRPr lang="en-US" dirty="0" smtClean="0"/>
          </a:p>
          <a:p>
            <a:r>
              <a:rPr lang="en-US" dirty="0" smtClean="0"/>
              <a:t>In 2008, I</a:t>
            </a:r>
            <a:r>
              <a:rPr lang="en-US" baseline="0" dirty="0" smtClean="0"/>
              <a:t> learned that</a:t>
            </a:r>
            <a:r>
              <a:rPr lang="en-US" dirty="0" smtClean="0"/>
              <a:t> FDLRS Springs was</a:t>
            </a:r>
            <a:r>
              <a:rPr lang="en-US" baseline="0" dirty="0" smtClean="0"/>
              <a:t> doing a training they developed on the 4 Block literacy model (adapted). They shared with us.</a:t>
            </a:r>
          </a:p>
          <a:p>
            <a:r>
              <a:rPr lang="en-US" baseline="0" dirty="0" smtClean="0"/>
              <a:t>(early 2008) and we saw how </a:t>
            </a:r>
            <a:r>
              <a:rPr lang="en-US" baseline="0" dirty="0" smtClean="0"/>
              <a:t>they put together a 4 day training on the 2 books.  </a:t>
            </a:r>
            <a:endParaRPr lang="en-US" baseline="0" dirty="0" smtClean="0"/>
          </a:p>
          <a:p>
            <a:endParaRPr lang="en-US" baseline="0" dirty="0" smtClean="0"/>
          </a:p>
          <a:p>
            <a:r>
              <a:rPr lang="en-US" baseline="0" dirty="0" smtClean="0"/>
              <a:t>Began </a:t>
            </a:r>
            <a:r>
              <a:rPr lang="en-US" baseline="0" dirty="0" smtClean="0"/>
              <a:t>our first training in Leon County in summer 2008-9 implementation with small teams. </a:t>
            </a:r>
            <a:endParaRPr lang="en-US" baseline="0" dirty="0" smtClean="0"/>
          </a:p>
          <a:p>
            <a:endParaRPr lang="en-US" baseline="0" dirty="0" smtClean="0"/>
          </a:p>
          <a:p>
            <a:r>
              <a:rPr lang="en-US" baseline="0" dirty="0" smtClean="0"/>
              <a:t> </a:t>
            </a:r>
            <a:r>
              <a:rPr lang="en-US" baseline="0" dirty="0" smtClean="0"/>
              <a:t>Summer 2009 open to more teams. </a:t>
            </a:r>
            <a:endParaRPr lang="en-US" dirty="0"/>
          </a:p>
        </p:txBody>
      </p:sp>
      <p:sp>
        <p:nvSpPr>
          <p:cNvPr id="4" name="Slide Number Placeholder 3"/>
          <p:cNvSpPr>
            <a:spLocks noGrp="1"/>
          </p:cNvSpPr>
          <p:nvPr>
            <p:ph type="sldNum" sz="quarter" idx="10"/>
          </p:nvPr>
        </p:nvSpPr>
        <p:spPr/>
        <p:txBody>
          <a:bodyPr/>
          <a:lstStyle/>
          <a:p>
            <a:fld id="{1605367D-2534-48B8-9540-EE8A1BC3018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71BB35F-409F-46E7-8D4C-D57D7BCB29BF}" type="datetimeFigureOut">
              <a:rPr lang="en-US" smtClean="0"/>
              <a:pPr/>
              <a:t>9/16/2010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822176-22D1-47BF-A41E-6D8FC23EF1F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1BB35F-409F-46E7-8D4C-D57D7BCB29BF}" type="datetimeFigureOut">
              <a:rPr lang="en-US" smtClean="0"/>
              <a:pPr/>
              <a:t>9/16/2010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822176-22D1-47BF-A41E-6D8FC23EF1F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1BB35F-409F-46E7-8D4C-D57D7BCB29BF}" type="datetimeFigureOut">
              <a:rPr lang="en-US" smtClean="0"/>
              <a:pPr/>
              <a:t>9/16/2010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822176-22D1-47BF-A41E-6D8FC23EF1F6}"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381000"/>
            <a:ext cx="8229600" cy="13716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981200"/>
            <a:ext cx="40386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114800"/>
            <a:ext cx="40386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114800"/>
            <a:ext cx="40386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245225"/>
            <a:ext cx="2133600" cy="476250"/>
          </a:xfrm>
        </p:spPr>
        <p:txBody>
          <a:bodyPr/>
          <a:lstStyle>
            <a:lvl1pPr>
              <a:defRPr/>
            </a:lvl1pPr>
          </a:lstStyle>
          <a:p>
            <a:endParaRPr lang="en-US"/>
          </a:p>
        </p:txBody>
      </p:sp>
      <p:sp>
        <p:nvSpPr>
          <p:cNvPr id="8" name="Footer Placeholder 7"/>
          <p:cNvSpPr>
            <a:spLocks noGrp="1"/>
          </p:cNvSpPr>
          <p:nvPr>
            <p:ph type="ftr" sz="quarter" idx="11"/>
          </p:nvPr>
        </p:nvSpPr>
        <p:spPr>
          <a:xfrm>
            <a:off x="3124200" y="6245225"/>
            <a:ext cx="2895600" cy="476250"/>
          </a:xfrm>
        </p:spPr>
        <p:txBody>
          <a:bodyPr/>
          <a:lstStyle>
            <a:lvl1pPr>
              <a:defRPr/>
            </a:lvl1pPr>
          </a:lstStyle>
          <a:p>
            <a:endParaRPr lang="en-US"/>
          </a:p>
        </p:txBody>
      </p:sp>
      <p:sp>
        <p:nvSpPr>
          <p:cNvPr id="9" name="Slide Number Placeholder 8"/>
          <p:cNvSpPr>
            <a:spLocks noGrp="1"/>
          </p:cNvSpPr>
          <p:nvPr>
            <p:ph type="sldNum" sz="quarter" idx="12"/>
          </p:nvPr>
        </p:nvSpPr>
        <p:spPr>
          <a:xfrm>
            <a:off x="6553200" y="6245225"/>
            <a:ext cx="2133600" cy="476250"/>
          </a:xfrm>
        </p:spPr>
        <p:txBody>
          <a:bodyPr/>
          <a:lstStyle>
            <a:lvl1pPr>
              <a:defRPr/>
            </a:lvl1pPr>
          </a:lstStyle>
          <a:p>
            <a:fld id="{BCA8AA49-C4E0-46F4-99BD-E16482012EBD}"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1BB35F-409F-46E7-8D4C-D57D7BCB29BF}" type="datetimeFigureOut">
              <a:rPr lang="en-US" smtClean="0"/>
              <a:pPr/>
              <a:t>9/16/2010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822176-22D1-47BF-A41E-6D8FC23EF1F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1BB35F-409F-46E7-8D4C-D57D7BCB29BF}" type="datetimeFigureOut">
              <a:rPr lang="en-US" smtClean="0"/>
              <a:pPr/>
              <a:t>9/16/2010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822176-22D1-47BF-A41E-6D8FC23EF1F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71BB35F-409F-46E7-8D4C-D57D7BCB29BF}" type="datetimeFigureOut">
              <a:rPr lang="en-US" smtClean="0"/>
              <a:pPr/>
              <a:t>9/16/2010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822176-22D1-47BF-A41E-6D8FC23EF1F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1BB35F-409F-46E7-8D4C-D57D7BCB29BF}" type="datetimeFigureOut">
              <a:rPr lang="en-US" smtClean="0"/>
              <a:pPr/>
              <a:t>9/16/2010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822176-22D1-47BF-A41E-6D8FC23EF1F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1BB35F-409F-46E7-8D4C-D57D7BCB29BF}" type="datetimeFigureOut">
              <a:rPr lang="en-US" smtClean="0"/>
              <a:pPr/>
              <a:t>9/16/2010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822176-22D1-47BF-A41E-6D8FC23EF1F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1BB35F-409F-46E7-8D4C-D57D7BCB29BF}" type="datetimeFigureOut">
              <a:rPr lang="en-US" smtClean="0"/>
              <a:pPr/>
              <a:t>9/16/2010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822176-22D1-47BF-A41E-6D8FC23EF1F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1BB35F-409F-46E7-8D4C-D57D7BCB29BF}" type="datetimeFigureOut">
              <a:rPr lang="en-US" smtClean="0"/>
              <a:pPr/>
              <a:t>9/16/2010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822176-22D1-47BF-A41E-6D8FC23EF1F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1BB35F-409F-46E7-8D4C-D57D7BCB29BF}" type="datetimeFigureOut">
              <a:rPr lang="en-US" smtClean="0"/>
              <a:pPr/>
              <a:t>9/16/2010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822176-22D1-47BF-A41E-6D8FC23EF1F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1BB35F-409F-46E7-8D4C-D57D7BCB29BF}" type="datetimeFigureOut">
              <a:rPr lang="en-US" smtClean="0"/>
              <a:pPr/>
              <a:t>9/16/2010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22176-22D1-47BF-A41E-6D8FC23EF1F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www.med.unc.edu/ahs/clds"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fasd2010.wikispaces.com/" TargetMode="Externa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hyperlink" Target="http://fourblock.wikispaces.com/"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upload.wikimedia.org/wikipedia/commons/2/2b/No_Child_Left_Behind_Act.jp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www.NSDC"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gif"/></Relationships>
</file>

<file path=ppt/slides/_rels/slide7.xml.rels><?xml version="1.0" encoding="UTF-8" standalone="yes"?>
<Relationships xmlns="http://schemas.openxmlformats.org/package/2006/relationships"><Relationship Id="rId8" Type="http://schemas.openxmlformats.org/officeDocument/2006/relationships/image" Target="http://www.paec.org/fdlrstech/fdlrssml_b.jpg" TargetMode="External"/><Relationship Id="rId3" Type="http://schemas.openxmlformats.org/officeDocument/2006/relationships/hyperlink" Target="http://www.fdlrstech.com/" TargetMode="External"/><Relationship Id="rId7"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hyperlink" Target="http://www.fdlrs.com/" TargetMode="External"/><Relationship Id="rId5" Type="http://schemas.openxmlformats.org/officeDocument/2006/relationships/image" Target="../media/image11.emf"/><Relationship Id="rId4" Type="http://schemas.openxmlformats.org/officeDocument/2006/relationships/image" Target="../media/image10.jpeg"/><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http://images.clipart.com/thb/thb14/CL/3D/041906_1/33355285.thb.jpg?penguin_relaxing_on_vacation_pt_res"/>
          <p:cNvPicPr>
            <a:picLocks noChangeAspect="1" noChangeArrowheads="1"/>
          </p:cNvPicPr>
          <p:nvPr/>
        </p:nvPicPr>
        <p:blipFill>
          <a:blip r:embed="rId3" cstate="print"/>
          <a:srcRect/>
          <a:stretch>
            <a:fillRect/>
          </a:stretch>
        </p:blipFill>
        <p:spPr bwMode="auto">
          <a:xfrm>
            <a:off x="0" y="2914651"/>
            <a:ext cx="2890413" cy="3943349"/>
          </a:xfrm>
          <a:prstGeom prst="rect">
            <a:avLst/>
          </a:prstGeom>
          <a:noFill/>
        </p:spPr>
      </p:pic>
      <p:sp>
        <p:nvSpPr>
          <p:cNvPr id="2" name="Title 1"/>
          <p:cNvSpPr>
            <a:spLocks noGrp="1"/>
          </p:cNvSpPr>
          <p:nvPr>
            <p:ph type="ctrTitle"/>
          </p:nvPr>
        </p:nvSpPr>
        <p:spPr>
          <a:xfrm>
            <a:off x="762000" y="609600"/>
            <a:ext cx="7772400" cy="1676400"/>
          </a:xfrm>
        </p:spPr>
        <p:txBody>
          <a:bodyPr>
            <a:normAutofit fontScale="90000"/>
          </a:bodyPr>
          <a:lstStyle/>
          <a:p>
            <a:r>
              <a:rPr lang="en-US" dirty="0"/>
              <a:t/>
            </a:r>
            <a:br>
              <a:rPr lang="en-US" dirty="0"/>
            </a:br>
            <a:r>
              <a:rPr lang="en-US" b="1" dirty="0" smtClean="0"/>
              <a:t>Professional Development Literacy Initiatives for Students with Severe Disabilities</a:t>
            </a:r>
            <a:br>
              <a:rPr lang="en-US" b="1" dirty="0" smtClean="0"/>
            </a:br>
            <a:endParaRPr lang="en-US" b="1" dirty="0"/>
          </a:p>
        </p:txBody>
      </p:sp>
      <p:sp>
        <p:nvSpPr>
          <p:cNvPr id="3" name="Subtitle 2"/>
          <p:cNvSpPr>
            <a:spLocks noGrp="1"/>
          </p:cNvSpPr>
          <p:nvPr>
            <p:ph type="subTitle" idx="1"/>
          </p:nvPr>
        </p:nvSpPr>
        <p:spPr>
          <a:xfrm>
            <a:off x="2438400" y="3581400"/>
            <a:ext cx="6400800" cy="1752600"/>
          </a:xfrm>
        </p:spPr>
        <p:txBody>
          <a:bodyPr>
            <a:normAutofit fontScale="85000" lnSpcReduction="20000"/>
          </a:bodyPr>
          <a:lstStyle/>
          <a:p>
            <a:r>
              <a:rPr lang="en-US" dirty="0" smtClean="0"/>
              <a:t>Paula Marshall</a:t>
            </a:r>
          </a:p>
          <a:p>
            <a:r>
              <a:rPr lang="en-US" dirty="0" smtClean="0"/>
              <a:t>FDLRS Miccosukee</a:t>
            </a:r>
          </a:p>
          <a:p>
            <a:r>
              <a:rPr lang="en-US" dirty="0" smtClean="0"/>
              <a:t>FASD Fall Leadership Conference</a:t>
            </a:r>
          </a:p>
          <a:p>
            <a:r>
              <a:rPr lang="en-US" dirty="0" smtClean="0"/>
              <a:t>September 21, 2010</a:t>
            </a:r>
            <a:endParaRPr lang="en-US" dirty="0"/>
          </a:p>
        </p:txBody>
      </p:sp>
      <p:pic>
        <p:nvPicPr>
          <p:cNvPr id="4" name="Picture 3" descr="FDLRSofficial01.jpg"/>
          <p:cNvPicPr>
            <a:picLocks noChangeAspect="1"/>
          </p:cNvPicPr>
          <p:nvPr/>
        </p:nvPicPr>
        <p:blipFill>
          <a:blip r:embed="rId4" cstate="print"/>
          <a:stretch>
            <a:fillRect/>
          </a:stretch>
        </p:blipFill>
        <p:spPr>
          <a:xfrm>
            <a:off x="6934200" y="2743200"/>
            <a:ext cx="1104900" cy="1295400"/>
          </a:xfrm>
          <a:prstGeom prst="rect">
            <a:avLst/>
          </a:prstGeom>
        </p:spPr>
      </p:pic>
      <p:sp>
        <p:nvSpPr>
          <p:cNvPr id="5" name="TextBox 4"/>
          <p:cNvSpPr txBox="1"/>
          <p:nvPr/>
        </p:nvSpPr>
        <p:spPr>
          <a:xfrm>
            <a:off x="7239000" y="6172200"/>
            <a:ext cx="1371600" cy="369332"/>
          </a:xfrm>
          <a:prstGeom prst="rect">
            <a:avLst/>
          </a:prstGeom>
          <a:noFill/>
        </p:spPr>
        <p:txBody>
          <a:bodyPr wrap="square" rtlCol="0">
            <a:spAutoFit/>
          </a:bodyPr>
          <a:lstStyle/>
          <a:p>
            <a:r>
              <a:rPr lang="en-US" b="1" dirty="0" smtClean="0"/>
              <a:t>Session 8</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3" name="Rectangle 7"/>
          <p:cNvSpPr>
            <a:spLocks noGrp="1" noChangeArrowheads="1"/>
          </p:cNvSpPr>
          <p:nvPr>
            <p:ph type="title" sz="quarter"/>
          </p:nvPr>
        </p:nvSpPr>
        <p:spPr>
          <a:xfrm>
            <a:off x="457200" y="152400"/>
            <a:ext cx="8229600" cy="1371600"/>
          </a:xfrm>
        </p:spPr>
        <p:txBody>
          <a:bodyPr/>
          <a:lstStyle/>
          <a:p>
            <a:r>
              <a:rPr lang="en-US" dirty="0" smtClean="0">
                <a:solidFill>
                  <a:srgbClr val="FFCC00"/>
                </a:solidFill>
              </a:rPr>
              <a:t>We </a:t>
            </a:r>
            <a:r>
              <a:rPr lang="en-US" dirty="0">
                <a:solidFill>
                  <a:srgbClr val="FFCC00"/>
                </a:solidFill>
              </a:rPr>
              <a:t>Look at the Research…</a:t>
            </a:r>
          </a:p>
        </p:txBody>
      </p:sp>
      <p:pic>
        <p:nvPicPr>
          <p:cNvPr id="132106" name="Picture 10"/>
          <p:cNvPicPr>
            <a:picLocks noGrp="1" noChangeAspect="1" noChangeArrowheads="1"/>
          </p:cNvPicPr>
          <p:nvPr>
            <p:ph sz="quarter" idx="1"/>
          </p:nvPr>
        </p:nvPicPr>
        <p:blipFill>
          <a:blip r:embed="rId3" cstate="print"/>
          <a:srcRect/>
          <a:stretch>
            <a:fillRect/>
          </a:stretch>
        </p:blipFill>
        <p:spPr>
          <a:xfrm>
            <a:off x="685800" y="1447800"/>
            <a:ext cx="1690687" cy="2438400"/>
          </a:xfrm>
        </p:spPr>
      </p:pic>
      <p:pic>
        <p:nvPicPr>
          <p:cNvPr id="132107" name="Picture 11"/>
          <p:cNvPicPr>
            <a:picLocks noGrp="1" noChangeAspect="1" noChangeArrowheads="1"/>
          </p:cNvPicPr>
          <p:nvPr>
            <p:ph sz="quarter" idx="2"/>
          </p:nvPr>
        </p:nvPicPr>
        <p:blipFill>
          <a:blip r:embed="rId4" cstate="print"/>
          <a:srcRect/>
          <a:stretch>
            <a:fillRect/>
          </a:stretch>
        </p:blipFill>
        <p:spPr>
          <a:xfrm>
            <a:off x="6248400" y="1600200"/>
            <a:ext cx="1709738" cy="2514600"/>
          </a:xfrm>
        </p:spPr>
      </p:pic>
      <p:sp>
        <p:nvSpPr>
          <p:cNvPr id="132108" name="Rectangle 12"/>
          <p:cNvSpPr>
            <a:spLocks noGrp="1" noChangeArrowheads="1"/>
          </p:cNvSpPr>
          <p:nvPr>
            <p:ph sz="quarter" idx="3"/>
          </p:nvPr>
        </p:nvSpPr>
        <p:spPr>
          <a:xfrm>
            <a:off x="381000" y="4038600"/>
            <a:ext cx="2667000" cy="1066800"/>
          </a:xfrm>
        </p:spPr>
        <p:txBody>
          <a:bodyPr>
            <a:normAutofit fontScale="92500" lnSpcReduction="20000"/>
          </a:bodyPr>
          <a:lstStyle/>
          <a:p>
            <a:pPr algn="ctr">
              <a:buFont typeface="Wingdings" pitchFamily="2" charset="2"/>
              <a:buNone/>
            </a:pPr>
            <a:r>
              <a:rPr lang="en-US" sz="2400" dirty="0"/>
              <a:t>by Karen Erickson </a:t>
            </a:r>
            <a:endParaRPr lang="en-US" sz="2400" dirty="0" smtClean="0"/>
          </a:p>
          <a:p>
            <a:pPr algn="ctr">
              <a:buFont typeface="Wingdings" pitchFamily="2" charset="2"/>
              <a:buNone/>
            </a:pPr>
            <a:r>
              <a:rPr lang="en-US" sz="2400" dirty="0" smtClean="0"/>
              <a:t>and </a:t>
            </a:r>
          </a:p>
          <a:p>
            <a:pPr algn="ctr">
              <a:buFont typeface="Wingdings" pitchFamily="2" charset="2"/>
              <a:buNone/>
            </a:pPr>
            <a:r>
              <a:rPr lang="en-US" sz="2400" dirty="0" smtClean="0"/>
              <a:t>David </a:t>
            </a:r>
            <a:r>
              <a:rPr lang="en-US" sz="2400" dirty="0" err="1"/>
              <a:t>Koppenhaver</a:t>
            </a:r>
            <a:endParaRPr lang="en-US" sz="2400" dirty="0"/>
          </a:p>
        </p:txBody>
      </p:sp>
      <p:sp>
        <p:nvSpPr>
          <p:cNvPr id="132109" name="Rectangle 13"/>
          <p:cNvSpPr>
            <a:spLocks noGrp="1" noChangeArrowheads="1"/>
          </p:cNvSpPr>
          <p:nvPr>
            <p:ph sz="quarter" idx="4"/>
          </p:nvPr>
        </p:nvSpPr>
        <p:spPr>
          <a:xfrm>
            <a:off x="5562600" y="4114800"/>
            <a:ext cx="3581400" cy="1981200"/>
          </a:xfrm>
        </p:spPr>
        <p:txBody>
          <a:bodyPr/>
          <a:lstStyle/>
          <a:p>
            <a:pPr>
              <a:buFont typeface="Wingdings" pitchFamily="2" charset="2"/>
              <a:buNone/>
            </a:pPr>
            <a:r>
              <a:rPr lang="en-US" sz="2400" dirty="0"/>
              <a:t>by Patricia Cunningham, </a:t>
            </a:r>
          </a:p>
          <a:p>
            <a:pPr>
              <a:buFont typeface="Wingdings" pitchFamily="2" charset="2"/>
              <a:buNone/>
            </a:pPr>
            <a:r>
              <a:rPr lang="en-US" sz="2400" dirty="0"/>
              <a:t>Dorothy Hall and</a:t>
            </a:r>
          </a:p>
          <a:p>
            <a:pPr>
              <a:buFont typeface="Wingdings" pitchFamily="2" charset="2"/>
              <a:buNone/>
            </a:pPr>
            <a:r>
              <a:rPr lang="en-US" sz="2400" dirty="0"/>
              <a:t>Cheryl </a:t>
            </a:r>
            <a:r>
              <a:rPr lang="en-US" sz="2400" dirty="0" err="1"/>
              <a:t>Sigmon</a:t>
            </a:r>
            <a:endParaRPr lang="en-US" sz="2400" dirty="0"/>
          </a:p>
        </p:txBody>
      </p:sp>
      <p:pic>
        <p:nvPicPr>
          <p:cNvPr id="1026" name="Picture 2"/>
          <p:cNvPicPr>
            <a:picLocks noChangeAspect="1" noChangeArrowheads="1"/>
          </p:cNvPicPr>
          <p:nvPr/>
        </p:nvPicPr>
        <p:blipFill>
          <a:blip r:embed="rId5" cstate="print"/>
          <a:srcRect/>
          <a:stretch>
            <a:fillRect/>
          </a:stretch>
        </p:blipFill>
        <p:spPr bwMode="auto">
          <a:xfrm>
            <a:off x="3276600" y="1600200"/>
            <a:ext cx="1762125" cy="2428875"/>
          </a:xfrm>
          <a:prstGeom prst="rect">
            <a:avLst/>
          </a:prstGeom>
          <a:noFill/>
          <a:ln w="9525">
            <a:noFill/>
            <a:miter lim="800000"/>
            <a:headEnd/>
            <a:tailEnd/>
          </a:ln>
        </p:spPr>
      </p:pic>
      <p:sp>
        <p:nvSpPr>
          <p:cNvPr id="8" name="TextBox 7"/>
          <p:cNvSpPr txBox="1"/>
          <p:nvPr/>
        </p:nvSpPr>
        <p:spPr>
          <a:xfrm>
            <a:off x="3200400" y="4191000"/>
            <a:ext cx="2667000" cy="461665"/>
          </a:xfrm>
          <a:prstGeom prst="rect">
            <a:avLst/>
          </a:prstGeom>
          <a:noFill/>
        </p:spPr>
        <p:txBody>
          <a:bodyPr wrap="square" rtlCol="0">
            <a:spAutoFit/>
          </a:bodyPr>
          <a:lstStyle/>
          <a:p>
            <a:r>
              <a:rPr lang="en-US" sz="2400" dirty="0" smtClean="0"/>
              <a:t>by June E. Downing</a:t>
            </a:r>
            <a:endParaRPr 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274638"/>
            <a:ext cx="5181600" cy="1143000"/>
          </a:xfrm>
        </p:spPr>
        <p:txBody>
          <a:bodyPr>
            <a:normAutofit fontScale="90000"/>
          </a:bodyPr>
          <a:lstStyle/>
          <a:p>
            <a:r>
              <a:rPr lang="en-US" dirty="0" smtClean="0"/>
              <a:t>Four Blocks Framework</a:t>
            </a:r>
            <a:endParaRPr lang="en-US" dirty="0"/>
          </a:p>
        </p:txBody>
      </p:sp>
      <p:pic>
        <p:nvPicPr>
          <p:cNvPr id="4" name="Picture 11"/>
          <p:cNvPicPr>
            <a:picLocks noGrp="1" noChangeAspect="1" noChangeArrowheads="1"/>
          </p:cNvPicPr>
          <p:nvPr>
            <p:ph idx="1"/>
          </p:nvPr>
        </p:nvPicPr>
        <p:blipFill>
          <a:blip r:embed="rId2" cstate="print"/>
          <a:srcRect/>
          <a:stretch>
            <a:fillRect/>
          </a:stretch>
        </p:blipFill>
        <p:spPr>
          <a:xfrm>
            <a:off x="228600" y="228600"/>
            <a:ext cx="1647619" cy="2085714"/>
          </a:xfrm>
        </p:spPr>
      </p:pic>
      <p:pic>
        <p:nvPicPr>
          <p:cNvPr id="5" name="Picture 10"/>
          <p:cNvPicPr>
            <a:picLocks noGrp="1" noChangeAspect="1" noChangeArrowheads="1"/>
          </p:cNvPicPr>
          <p:nvPr>
            <p:ph sz="quarter" idx="1"/>
          </p:nvPr>
        </p:nvPicPr>
        <p:blipFill>
          <a:blip r:embed="rId3" cstate="print"/>
          <a:srcRect/>
          <a:stretch>
            <a:fillRect/>
          </a:stretch>
        </p:blipFill>
        <p:spPr>
          <a:xfrm>
            <a:off x="7239000" y="152400"/>
            <a:ext cx="1690687" cy="2438400"/>
          </a:xfrm>
        </p:spPr>
      </p:pic>
      <p:sp>
        <p:nvSpPr>
          <p:cNvPr id="6" name="TextBox 5"/>
          <p:cNvSpPr txBox="1"/>
          <p:nvPr/>
        </p:nvSpPr>
        <p:spPr>
          <a:xfrm>
            <a:off x="1219200" y="2590800"/>
            <a:ext cx="7239000" cy="3582519"/>
          </a:xfrm>
          <a:prstGeom prst="rect">
            <a:avLst/>
          </a:prstGeom>
          <a:noFill/>
        </p:spPr>
        <p:txBody>
          <a:bodyPr wrap="square" rtlCol="0">
            <a:spAutoFit/>
          </a:bodyPr>
          <a:lstStyle/>
          <a:p>
            <a:pPr>
              <a:lnSpc>
                <a:spcPct val="90000"/>
              </a:lnSpc>
            </a:pPr>
            <a:r>
              <a:rPr lang="en-US" sz="2800" dirty="0" smtClean="0">
                <a:latin typeface="Arial" charset="0"/>
              </a:rPr>
              <a:t>Developed in 1989-91 by Patricia Cunningham, Dorothy Hall &amp; Margaret </a:t>
            </a:r>
            <a:r>
              <a:rPr lang="en-US" sz="2800" dirty="0" err="1" smtClean="0">
                <a:latin typeface="Arial" charset="0"/>
              </a:rPr>
              <a:t>Defee</a:t>
            </a:r>
            <a:endParaRPr lang="en-US" sz="2800" dirty="0" smtClean="0">
              <a:latin typeface="Arial" charset="0"/>
            </a:endParaRPr>
          </a:p>
          <a:p>
            <a:pPr>
              <a:lnSpc>
                <a:spcPct val="90000"/>
              </a:lnSpc>
            </a:pPr>
            <a:endParaRPr lang="en-US" sz="1400" dirty="0" smtClean="0">
              <a:latin typeface="Arial" charset="0"/>
            </a:endParaRPr>
          </a:p>
          <a:p>
            <a:pPr>
              <a:lnSpc>
                <a:spcPct val="90000"/>
              </a:lnSpc>
            </a:pPr>
            <a:r>
              <a:rPr lang="en-US" sz="2800" dirty="0" smtClean="0">
                <a:latin typeface="Arial" charset="0"/>
              </a:rPr>
              <a:t>First Implemented in 1</a:t>
            </a:r>
            <a:r>
              <a:rPr lang="en-US" sz="2800" baseline="30000" dirty="0" smtClean="0">
                <a:latin typeface="Arial" charset="0"/>
              </a:rPr>
              <a:t>st</a:t>
            </a:r>
            <a:r>
              <a:rPr lang="en-US" sz="2800" dirty="0" smtClean="0">
                <a:latin typeface="Arial" charset="0"/>
              </a:rPr>
              <a:t>-3</a:t>
            </a:r>
            <a:r>
              <a:rPr lang="en-US" sz="2800" baseline="30000" dirty="0" smtClean="0">
                <a:latin typeface="Arial" charset="0"/>
              </a:rPr>
              <a:t>rd</a:t>
            </a:r>
            <a:r>
              <a:rPr lang="en-US" sz="2800" dirty="0" smtClean="0">
                <a:latin typeface="Arial" charset="0"/>
              </a:rPr>
              <a:t> grade classes in North Carolina</a:t>
            </a:r>
          </a:p>
          <a:p>
            <a:pPr>
              <a:lnSpc>
                <a:spcPct val="90000"/>
              </a:lnSpc>
            </a:pPr>
            <a:endParaRPr lang="en-US" sz="1400" dirty="0" smtClean="0">
              <a:latin typeface="Arial" charset="0"/>
            </a:endParaRPr>
          </a:p>
          <a:p>
            <a:pPr>
              <a:lnSpc>
                <a:spcPct val="90000"/>
              </a:lnSpc>
            </a:pPr>
            <a:r>
              <a:rPr lang="en-US" sz="2800" dirty="0" smtClean="0">
                <a:latin typeface="Arial" charset="0"/>
              </a:rPr>
              <a:t>Recently expanded to include models for:</a:t>
            </a:r>
          </a:p>
          <a:p>
            <a:pPr lvl="1">
              <a:lnSpc>
                <a:spcPct val="90000"/>
              </a:lnSpc>
            </a:pPr>
            <a:r>
              <a:rPr lang="en-US" dirty="0" smtClean="0">
                <a:latin typeface="Arial" charset="0"/>
              </a:rPr>
              <a:t>Kindergarten classes – “Building Blocks”</a:t>
            </a:r>
          </a:p>
          <a:p>
            <a:pPr lvl="1">
              <a:lnSpc>
                <a:spcPct val="90000"/>
              </a:lnSpc>
            </a:pPr>
            <a:r>
              <a:rPr lang="en-US" dirty="0" smtClean="0">
                <a:latin typeface="Arial" charset="0"/>
              </a:rPr>
              <a:t>4</a:t>
            </a:r>
            <a:r>
              <a:rPr lang="en-US" baseline="30000" dirty="0" smtClean="0">
                <a:latin typeface="Arial" charset="0"/>
              </a:rPr>
              <a:t>th</a:t>
            </a:r>
            <a:r>
              <a:rPr lang="en-US" dirty="0" smtClean="0">
                <a:latin typeface="Arial" charset="0"/>
              </a:rPr>
              <a:t> – 6</a:t>
            </a:r>
            <a:r>
              <a:rPr lang="en-US" baseline="30000" dirty="0" smtClean="0">
                <a:latin typeface="Arial" charset="0"/>
              </a:rPr>
              <a:t>th</a:t>
            </a:r>
            <a:r>
              <a:rPr lang="en-US" dirty="0" smtClean="0">
                <a:latin typeface="Arial" charset="0"/>
              </a:rPr>
              <a:t> grade classes – “Big Blocks”</a:t>
            </a:r>
          </a:p>
          <a:p>
            <a:pPr>
              <a:buFont typeface="Arial" pitchFamily="34" charset="0"/>
              <a:buChar char="•"/>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274638"/>
            <a:ext cx="5181600" cy="1143000"/>
          </a:xfrm>
        </p:spPr>
        <p:txBody>
          <a:bodyPr>
            <a:normAutofit fontScale="90000"/>
          </a:bodyPr>
          <a:lstStyle/>
          <a:p>
            <a:r>
              <a:rPr lang="en-US" dirty="0" smtClean="0"/>
              <a:t>Four Blocks Framework</a:t>
            </a:r>
            <a:endParaRPr lang="en-US" dirty="0"/>
          </a:p>
        </p:txBody>
      </p:sp>
      <p:pic>
        <p:nvPicPr>
          <p:cNvPr id="4" name="Picture 11"/>
          <p:cNvPicPr>
            <a:picLocks noGrp="1" noChangeAspect="1" noChangeArrowheads="1"/>
          </p:cNvPicPr>
          <p:nvPr>
            <p:ph idx="1"/>
          </p:nvPr>
        </p:nvPicPr>
        <p:blipFill>
          <a:blip r:embed="rId2" cstate="print"/>
          <a:srcRect/>
          <a:stretch>
            <a:fillRect/>
          </a:stretch>
        </p:blipFill>
        <p:spPr>
          <a:xfrm>
            <a:off x="228600" y="228600"/>
            <a:ext cx="1647619" cy="2085714"/>
          </a:xfrm>
        </p:spPr>
      </p:pic>
      <p:pic>
        <p:nvPicPr>
          <p:cNvPr id="5" name="Picture 10"/>
          <p:cNvPicPr>
            <a:picLocks noGrp="1" noChangeAspect="1" noChangeArrowheads="1"/>
          </p:cNvPicPr>
          <p:nvPr>
            <p:ph sz="quarter" idx="1"/>
          </p:nvPr>
        </p:nvPicPr>
        <p:blipFill>
          <a:blip r:embed="rId3" cstate="print"/>
          <a:srcRect/>
          <a:stretch>
            <a:fillRect/>
          </a:stretch>
        </p:blipFill>
        <p:spPr>
          <a:xfrm>
            <a:off x="7239000" y="152400"/>
            <a:ext cx="1690687" cy="2438400"/>
          </a:xfrm>
        </p:spPr>
      </p:pic>
      <p:sp>
        <p:nvSpPr>
          <p:cNvPr id="6" name="TextBox 5"/>
          <p:cNvSpPr txBox="1"/>
          <p:nvPr/>
        </p:nvSpPr>
        <p:spPr>
          <a:xfrm>
            <a:off x="1905000" y="1524000"/>
            <a:ext cx="7239000" cy="5570756"/>
          </a:xfrm>
          <a:prstGeom prst="rect">
            <a:avLst/>
          </a:prstGeom>
          <a:noFill/>
        </p:spPr>
        <p:txBody>
          <a:bodyPr wrap="square" rtlCol="0">
            <a:spAutoFit/>
          </a:bodyPr>
          <a:lstStyle/>
          <a:p>
            <a:endParaRPr lang="en-US" dirty="0" smtClean="0"/>
          </a:p>
          <a:p>
            <a:pPr>
              <a:buFont typeface="Arial" pitchFamily="34" charset="0"/>
              <a:buChar char="•"/>
            </a:pPr>
            <a:r>
              <a:rPr lang="en-US" sz="3200" dirty="0" smtClean="0"/>
              <a:t>Balanced Literacy Approach</a:t>
            </a:r>
          </a:p>
          <a:p>
            <a:pPr>
              <a:buFont typeface="Arial" pitchFamily="34" charset="0"/>
              <a:buChar char="•"/>
            </a:pPr>
            <a:r>
              <a:rPr lang="en-US" sz="3200" dirty="0" smtClean="0"/>
              <a:t> 90 minute reading block</a:t>
            </a:r>
          </a:p>
          <a:p>
            <a:pPr>
              <a:buFont typeface="Arial" pitchFamily="34" charset="0"/>
              <a:buChar char="•"/>
            </a:pPr>
            <a:r>
              <a:rPr lang="en-US" sz="3200" dirty="0" smtClean="0"/>
              <a:t>Working with Words…letters, sounds, sight words, word families (Phonemic Awareness, Phonics, handwriting)</a:t>
            </a:r>
          </a:p>
          <a:p>
            <a:pPr>
              <a:buFont typeface="Arial" pitchFamily="34" charset="0"/>
              <a:buChar char="•"/>
            </a:pPr>
            <a:r>
              <a:rPr lang="en-US" sz="3200" dirty="0" smtClean="0"/>
              <a:t>Self-Selected Reading… Shared Reading</a:t>
            </a:r>
          </a:p>
          <a:p>
            <a:pPr>
              <a:buFont typeface="Arial" pitchFamily="34" charset="0"/>
              <a:buChar char="•"/>
            </a:pPr>
            <a:r>
              <a:rPr lang="en-US" sz="3200" dirty="0" smtClean="0"/>
              <a:t>Shared Reading…Guided Reading</a:t>
            </a:r>
          </a:p>
          <a:p>
            <a:pPr>
              <a:buFont typeface="Arial" pitchFamily="34" charset="0"/>
              <a:buChar char="•"/>
            </a:pPr>
            <a:r>
              <a:rPr lang="en-US" sz="3200" dirty="0" smtClean="0"/>
              <a:t>Writing</a:t>
            </a:r>
          </a:p>
          <a:p>
            <a:pPr>
              <a:buFont typeface="Arial" pitchFamily="34" charset="0"/>
              <a:buChar char="•"/>
            </a:pP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2133600" y="838200"/>
            <a:ext cx="6400800" cy="2438400"/>
          </a:xfrm>
        </p:spPr>
        <p:txBody>
          <a:bodyPr anchor="b">
            <a:normAutofit fontScale="90000"/>
          </a:bodyPr>
          <a:lstStyle/>
          <a:p>
            <a:r>
              <a:rPr lang="en-US" sz="3600" u="sng">
                <a:solidFill>
                  <a:srgbClr val="BE0E1B"/>
                </a:solidFill>
              </a:rPr>
              <a:t>Children With Disabilities: Reading &amp; Writing the Four Blocks Way</a:t>
            </a:r>
            <a:br>
              <a:rPr lang="en-US" sz="3600" u="sng">
                <a:solidFill>
                  <a:srgbClr val="BE0E1B"/>
                </a:solidFill>
              </a:rPr>
            </a:br>
            <a:r>
              <a:rPr lang="en-US" sz="2900"/>
              <a:t>Developed by Karen Erickson &amp; David Koppenhaver</a:t>
            </a:r>
            <a:r>
              <a:rPr lang="en-US" sz="4000"/>
              <a:t/>
            </a:r>
            <a:br>
              <a:rPr lang="en-US" sz="4000"/>
            </a:br>
            <a:endParaRPr lang="en-US" sz="4000"/>
          </a:p>
        </p:txBody>
      </p:sp>
      <p:pic>
        <p:nvPicPr>
          <p:cNvPr id="30723" name="Picture 4" descr="Children with Disabilities Graphic"/>
          <p:cNvPicPr>
            <a:picLocks noChangeAspect="1" noChangeArrowheads="1"/>
          </p:cNvPicPr>
          <p:nvPr/>
        </p:nvPicPr>
        <p:blipFill>
          <a:blip r:embed="rId3" cstate="print"/>
          <a:srcRect/>
          <a:stretch>
            <a:fillRect/>
          </a:stretch>
        </p:blipFill>
        <p:spPr bwMode="auto">
          <a:xfrm>
            <a:off x="0" y="304800"/>
            <a:ext cx="2209800" cy="2209800"/>
          </a:xfrm>
          <a:prstGeom prst="rect">
            <a:avLst/>
          </a:prstGeom>
          <a:noFill/>
          <a:ln w="9525">
            <a:noFill/>
            <a:miter lim="800000"/>
            <a:headEnd/>
            <a:tailEnd/>
          </a:ln>
        </p:spPr>
      </p:pic>
      <p:sp>
        <p:nvSpPr>
          <p:cNvPr id="30724" name="Rectangle 3"/>
          <p:cNvSpPr>
            <a:spLocks noGrp="1" noChangeArrowheads="1"/>
          </p:cNvSpPr>
          <p:nvPr>
            <p:ph type="body" idx="4294967295"/>
          </p:nvPr>
        </p:nvSpPr>
        <p:spPr>
          <a:xfrm>
            <a:off x="685800" y="2514600"/>
            <a:ext cx="8458200" cy="4687888"/>
          </a:xfrm>
        </p:spPr>
        <p:txBody>
          <a:bodyPr/>
          <a:lstStyle/>
          <a:p>
            <a:pPr>
              <a:lnSpc>
                <a:spcPct val="90000"/>
              </a:lnSpc>
              <a:buFontTx/>
              <a:buNone/>
            </a:pPr>
            <a:endParaRPr lang="en-US" sz="1200"/>
          </a:p>
          <a:p>
            <a:pPr>
              <a:lnSpc>
                <a:spcPct val="90000"/>
              </a:lnSpc>
            </a:pPr>
            <a:r>
              <a:rPr lang="en-US" sz="3600">
                <a:latin typeface="Garamond" pitchFamily="18" charset="0"/>
              </a:rPr>
              <a:t>Implemented at the Center for Literacy &amp; Disability Studies, University of North Carolina at Chapel Hill</a:t>
            </a:r>
          </a:p>
          <a:p>
            <a:pPr marL="669925" lvl="1" indent="-325438">
              <a:lnSpc>
                <a:spcPct val="90000"/>
              </a:lnSpc>
            </a:pPr>
            <a:r>
              <a:rPr lang="en-US" sz="3200">
                <a:latin typeface="Garamond" pitchFamily="18" charset="0"/>
              </a:rPr>
              <a:t>Students with Communication Disorders</a:t>
            </a:r>
          </a:p>
          <a:p>
            <a:pPr marL="669925" lvl="1" indent="-325438">
              <a:lnSpc>
                <a:spcPct val="90000"/>
              </a:lnSpc>
            </a:pPr>
            <a:r>
              <a:rPr lang="en-US" sz="3200">
                <a:latin typeface="Garamond" pitchFamily="18" charset="0"/>
              </a:rPr>
              <a:t>Students with Moderate – Severe Cognitive Impairments</a:t>
            </a:r>
          </a:p>
          <a:p>
            <a:pPr marL="669925" lvl="1" indent="-325438">
              <a:lnSpc>
                <a:spcPct val="90000"/>
              </a:lnSpc>
            </a:pPr>
            <a:r>
              <a:rPr lang="en-US" sz="3200">
                <a:latin typeface="Garamond" pitchFamily="18" charset="0"/>
              </a:rPr>
              <a:t>Students with Learning Disabilities</a:t>
            </a:r>
          </a:p>
          <a:p>
            <a:pPr marL="669925" lvl="1" indent="-325438">
              <a:lnSpc>
                <a:spcPct val="90000"/>
              </a:lnSpc>
              <a:buFontTx/>
              <a:buNone/>
            </a:pPr>
            <a:endParaRPr lang="en-US" sz="3200">
              <a:latin typeface="Garamond"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1295400" y="381000"/>
            <a:ext cx="8229600" cy="1139825"/>
          </a:xfrm>
        </p:spPr>
        <p:txBody>
          <a:bodyPr anchor="b">
            <a:normAutofit fontScale="90000"/>
          </a:bodyPr>
          <a:lstStyle/>
          <a:p>
            <a:r>
              <a:rPr lang="en-US" sz="3800"/>
              <a:t>Adapting the Four Block Model </a:t>
            </a:r>
            <a:br>
              <a:rPr lang="en-US" sz="3800"/>
            </a:br>
            <a:r>
              <a:rPr lang="en-US" sz="3800"/>
              <a:t>for Students with Disabilities</a:t>
            </a:r>
          </a:p>
        </p:txBody>
      </p:sp>
      <p:sp>
        <p:nvSpPr>
          <p:cNvPr id="32771" name="Rectangle 3"/>
          <p:cNvSpPr>
            <a:spLocks noGrp="1" noChangeArrowheads="1"/>
          </p:cNvSpPr>
          <p:nvPr>
            <p:ph type="body" idx="4294967295"/>
          </p:nvPr>
        </p:nvSpPr>
        <p:spPr>
          <a:xfrm>
            <a:off x="381000" y="2057400"/>
            <a:ext cx="8421688" cy="4535488"/>
          </a:xfrm>
        </p:spPr>
        <p:txBody>
          <a:bodyPr>
            <a:normAutofit fontScale="92500" lnSpcReduction="10000"/>
          </a:bodyPr>
          <a:lstStyle/>
          <a:p>
            <a:r>
              <a:rPr lang="en-US" dirty="0"/>
              <a:t>Disability type or label does not provide instructional information</a:t>
            </a:r>
          </a:p>
          <a:p>
            <a:r>
              <a:rPr lang="en-US" dirty="0"/>
              <a:t>Consider the areas of significant difference:</a:t>
            </a:r>
          </a:p>
          <a:p>
            <a:pPr marL="669925" lvl="1" indent="-325438"/>
            <a:r>
              <a:rPr lang="en-US" dirty="0"/>
              <a:t>Communication</a:t>
            </a:r>
          </a:p>
          <a:p>
            <a:pPr marL="669925" lvl="1" indent="-325438"/>
            <a:r>
              <a:rPr lang="en-US" dirty="0"/>
              <a:t>Cognition</a:t>
            </a:r>
          </a:p>
          <a:p>
            <a:pPr marL="669925" lvl="1" indent="-325438"/>
            <a:r>
              <a:rPr lang="en-US" dirty="0"/>
              <a:t>Physical abilities</a:t>
            </a:r>
          </a:p>
          <a:p>
            <a:pPr marL="669925" lvl="1" indent="-325438"/>
            <a:r>
              <a:rPr lang="en-US" dirty="0"/>
              <a:t>Senses (vision/hearing)</a:t>
            </a:r>
          </a:p>
          <a:p>
            <a:pPr marL="669925" lvl="1" indent="-325438"/>
            <a:r>
              <a:rPr lang="en-US" dirty="0"/>
              <a:t>Affect</a:t>
            </a:r>
          </a:p>
          <a:p>
            <a:pPr marL="669925" lvl="1" indent="-325438"/>
            <a:r>
              <a:rPr lang="en-US" dirty="0"/>
              <a:t>Attention</a:t>
            </a:r>
          </a:p>
        </p:txBody>
      </p:sp>
      <p:pic>
        <p:nvPicPr>
          <p:cNvPr id="32772" name="Picture 5" descr="Children with Disabilities Graphic"/>
          <p:cNvPicPr>
            <a:picLocks noChangeAspect="1" noChangeArrowheads="1"/>
          </p:cNvPicPr>
          <p:nvPr/>
        </p:nvPicPr>
        <p:blipFill>
          <a:blip r:embed="rId3" cstate="print"/>
          <a:srcRect/>
          <a:stretch>
            <a:fillRect/>
          </a:stretch>
        </p:blipFill>
        <p:spPr bwMode="auto">
          <a:xfrm>
            <a:off x="0" y="228600"/>
            <a:ext cx="1905000" cy="190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Picture 4" descr="Children with Disabilities Graphic"/>
          <p:cNvPicPr>
            <a:picLocks noChangeAspect="1" noChangeArrowheads="1"/>
          </p:cNvPicPr>
          <p:nvPr/>
        </p:nvPicPr>
        <p:blipFill>
          <a:blip r:embed="rId3" cstate="print"/>
          <a:srcRect/>
          <a:stretch>
            <a:fillRect/>
          </a:stretch>
        </p:blipFill>
        <p:spPr bwMode="auto">
          <a:xfrm>
            <a:off x="0" y="304800"/>
            <a:ext cx="2209800" cy="2209800"/>
          </a:xfrm>
          <a:prstGeom prst="rect">
            <a:avLst/>
          </a:prstGeom>
          <a:noFill/>
          <a:ln w="9525">
            <a:noFill/>
            <a:miter lim="800000"/>
            <a:headEnd/>
            <a:tailEnd/>
          </a:ln>
        </p:spPr>
      </p:pic>
      <p:sp>
        <p:nvSpPr>
          <p:cNvPr id="34818" name="Rectangle 2"/>
          <p:cNvSpPr>
            <a:spLocks noGrp="1" noChangeArrowheads="1"/>
          </p:cNvSpPr>
          <p:nvPr>
            <p:ph type="title" idx="4294967295"/>
          </p:nvPr>
        </p:nvSpPr>
        <p:spPr>
          <a:xfrm>
            <a:off x="1828800" y="304800"/>
            <a:ext cx="7315200" cy="1139825"/>
          </a:xfrm>
        </p:spPr>
        <p:txBody>
          <a:bodyPr anchor="b">
            <a:normAutofit fontScale="90000"/>
          </a:bodyPr>
          <a:lstStyle/>
          <a:p>
            <a:r>
              <a:rPr lang="en-US" sz="4200" dirty="0"/>
              <a:t>Adapting the Four Block Model </a:t>
            </a:r>
            <a:br>
              <a:rPr lang="en-US" sz="4200" dirty="0"/>
            </a:br>
            <a:r>
              <a:rPr lang="en-US" sz="4200" dirty="0"/>
              <a:t>for Students with Disabilities</a:t>
            </a:r>
          </a:p>
        </p:txBody>
      </p:sp>
      <p:sp>
        <p:nvSpPr>
          <p:cNvPr id="34820" name="Rectangle 3"/>
          <p:cNvSpPr>
            <a:spLocks noGrp="1" noChangeArrowheads="1"/>
          </p:cNvSpPr>
          <p:nvPr>
            <p:ph type="body" idx="4294967295"/>
          </p:nvPr>
        </p:nvSpPr>
        <p:spPr>
          <a:xfrm>
            <a:off x="762000" y="1981200"/>
            <a:ext cx="8382000" cy="4535487"/>
          </a:xfrm>
        </p:spPr>
        <p:txBody>
          <a:bodyPr>
            <a:normAutofit fontScale="92500"/>
          </a:bodyPr>
          <a:lstStyle/>
          <a:p>
            <a:r>
              <a:rPr lang="en-US" dirty="0"/>
              <a:t>Adapt only in the areas of need.</a:t>
            </a:r>
          </a:p>
          <a:p>
            <a:r>
              <a:rPr lang="en-US" dirty="0"/>
              <a:t>Try to develop adaptations that do not </a:t>
            </a:r>
          </a:p>
          <a:p>
            <a:pPr>
              <a:buFontTx/>
              <a:buNone/>
            </a:pPr>
            <a:r>
              <a:rPr lang="en-US" dirty="0"/>
              <a:t>significantly change the objective of the activity.</a:t>
            </a:r>
          </a:p>
          <a:p>
            <a:r>
              <a:rPr lang="en-US" dirty="0"/>
              <a:t>Multi-level materials are available in </a:t>
            </a:r>
          </a:p>
          <a:p>
            <a:pPr>
              <a:buFontTx/>
              <a:buNone/>
            </a:pPr>
            <a:r>
              <a:rPr lang="en-US" dirty="0"/>
              <a:t>each block.</a:t>
            </a:r>
          </a:p>
          <a:p>
            <a:r>
              <a:rPr lang="en-US" dirty="0"/>
              <a:t>Use assistive technology as a tool </a:t>
            </a:r>
          </a:p>
          <a:p>
            <a:pPr>
              <a:buFontTx/>
              <a:buNone/>
            </a:pPr>
            <a:r>
              <a:rPr lang="en-US" dirty="0"/>
              <a:t>to support students in Four Block activities. </a:t>
            </a:r>
          </a:p>
          <a:p>
            <a:endParaRPr lang="en-US" dirty="0"/>
          </a:p>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idx="1"/>
          </p:nvPr>
        </p:nvSpPr>
        <p:spPr>
          <a:xfrm>
            <a:off x="457200" y="1676400"/>
            <a:ext cx="8229600" cy="4525963"/>
          </a:xfrm>
        </p:spPr>
        <p:txBody>
          <a:bodyPr>
            <a:normAutofit fontScale="92500"/>
          </a:bodyPr>
          <a:lstStyle/>
          <a:p>
            <a:pPr eaLnBrk="1" hangingPunct="1">
              <a:lnSpc>
                <a:spcPct val="90000"/>
              </a:lnSpc>
            </a:pPr>
            <a:r>
              <a:rPr lang="en-US" sz="2800" smtClean="0">
                <a:latin typeface="Comic Sans MS" pitchFamily="66" charset="0"/>
              </a:rPr>
              <a:t>Literacy is for everyone and has many different forms</a:t>
            </a:r>
          </a:p>
          <a:p>
            <a:pPr eaLnBrk="1" hangingPunct="1">
              <a:lnSpc>
                <a:spcPct val="90000"/>
              </a:lnSpc>
            </a:pPr>
            <a:r>
              <a:rPr lang="en-US" sz="2800" smtClean="0">
                <a:latin typeface="Comic Sans MS" pitchFamily="66" charset="0"/>
              </a:rPr>
              <a:t>Federal mandates support literacy for everyone</a:t>
            </a:r>
          </a:p>
          <a:p>
            <a:pPr eaLnBrk="1" hangingPunct="1">
              <a:lnSpc>
                <a:spcPct val="90000"/>
              </a:lnSpc>
            </a:pPr>
            <a:r>
              <a:rPr lang="en-US" sz="2800" smtClean="0">
                <a:latin typeface="Comic Sans MS" pitchFamily="66" charset="0"/>
              </a:rPr>
              <a:t>Several barriers can be overcome concerning literacy instruction for students with severe disabilities</a:t>
            </a:r>
          </a:p>
          <a:p>
            <a:pPr eaLnBrk="1" hangingPunct="1">
              <a:lnSpc>
                <a:spcPct val="90000"/>
              </a:lnSpc>
            </a:pPr>
            <a:r>
              <a:rPr lang="en-US" sz="2800" smtClean="0">
                <a:latin typeface="Comic Sans MS" pitchFamily="66" charset="0"/>
              </a:rPr>
              <a:t>Literacy skills enhance ones quality of life in many ways.</a:t>
            </a:r>
          </a:p>
          <a:p>
            <a:pPr eaLnBrk="1" hangingPunct="1">
              <a:lnSpc>
                <a:spcPct val="90000"/>
              </a:lnSpc>
            </a:pPr>
            <a:r>
              <a:rPr lang="en-US" sz="2800" smtClean="0">
                <a:latin typeface="Comic Sans MS" pitchFamily="66" charset="0"/>
              </a:rPr>
              <a:t>Literacy instruction is as important for students with significant disabilities as it is for everyone else</a:t>
            </a:r>
          </a:p>
        </p:txBody>
      </p:sp>
      <p:sp>
        <p:nvSpPr>
          <p:cNvPr id="15362" name="Rectangle 2"/>
          <p:cNvSpPr>
            <a:spLocks noGrp="1" noChangeArrowheads="1"/>
          </p:cNvSpPr>
          <p:nvPr>
            <p:ph type="title"/>
          </p:nvPr>
        </p:nvSpPr>
        <p:spPr/>
        <p:txBody>
          <a:bodyPr/>
          <a:lstStyle/>
          <a:p>
            <a:pPr algn="l" eaLnBrk="1" hangingPunct="1"/>
            <a:r>
              <a:rPr lang="en-US" smtClean="0">
                <a:latin typeface="Comic Sans MS" pitchFamily="66" charset="0"/>
              </a:rPr>
              <a:t>Beliefs…</a:t>
            </a:r>
          </a:p>
        </p:txBody>
      </p:sp>
      <p:pic>
        <p:nvPicPr>
          <p:cNvPr id="15364" name="Picture 5" descr="4290926"/>
          <p:cNvPicPr>
            <a:picLocks noChangeAspect="1" noChangeArrowheads="1"/>
          </p:cNvPicPr>
          <p:nvPr/>
        </p:nvPicPr>
        <p:blipFill>
          <a:blip r:embed="rId3" cstate="print"/>
          <a:srcRect/>
          <a:stretch>
            <a:fillRect/>
          </a:stretch>
        </p:blipFill>
        <p:spPr bwMode="auto">
          <a:xfrm>
            <a:off x="3429000" y="304800"/>
            <a:ext cx="4876800" cy="1143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animEffect transition="in" filter="dissolve">
                                      <p:cBhvr>
                                        <p:cTn id="7" dur="500"/>
                                        <p:tgtEl>
                                          <p:spTgt spid="614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1443">
                                            <p:txEl>
                                              <p:pRg st="1" end="1"/>
                                            </p:txEl>
                                          </p:spTgt>
                                        </p:tgtEl>
                                        <p:attrNameLst>
                                          <p:attrName>style.visibility</p:attrName>
                                        </p:attrNameLst>
                                      </p:cBhvr>
                                      <p:to>
                                        <p:strVal val="visible"/>
                                      </p:to>
                                    </p:set>
                                    <p:animEffect transition="in" filter="dissolve">
                                      <p:cBhvr>
                                        <p:cTn id="12" dur="500"/>
                                        <p:tgtEl>
                                          <p:spTgt spid="614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1443">
                                            <p:txEl>
                                              <p:pRg st="2" end="2"/>
                                            </p:txEl>
                                          </p:spTgt>
                                        </p:tgtEl>
                                        <p:attrNameLst>
                                          <p:attrName>style.visibility</p:attrName>
                                        </p:attrNameLst>
                                      </p:cBhvr>
                                      <p:to>
                                        <p:strVal val="visible"/>
                                      </p:to>
                                    </p:set>
                                    <p:animEffect transition="in" filter="dissolve">
                                      <p:cBhvr>
                                        <p:cTn id="17" dur="500"/>
                                        <p:tgtEl>
                                          <p:spTgt spid="614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1443">
                                            <p:txEl>
                                              <p:pRg st="3" end="3"/>
                                            </p:txEl>
                                          </p:spTgt>
                                        </p:tgtEl>
                                        <p:attrNameLst>
                                          <p:attrName>style.visibility</p:attrName>
                                        </p:attrNameLst>
                                      </p:cBhvr>
                                      <p:to>
                                        <p:strVal val="visible"/>
                                      </p:to>
                                    </p:set>
                                    <p:animEffect transition="in" filter="dissolve">
                                      <p:cBhvr>
                                        <p:cTn id="22" dur="500"/>
                                        <p:tgtEl>
                                          <p:spTgt spid="6144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1443">
                                            <p:txEl>
                                              <p:pRg st="4" end="4"/>
                                            </p:txEl>
                                          </p:spTgt>
                                        </p:tgtEl>
                                        <p:attrNameLst>
                                          <p:attrName>style.visibility</p:attrName>
                                        </p:attrNameLst>
                                      </p:cBhvr>
                                      <p:to>
                                        <p:strVal val="visible"/>
                                      </p:to>
                                    </p:set>
                                    <p:animEffect transition="in" filter="dissolve">
                                      <p:cBhvr>
                                        <p:cTn id="27" dur="500"/>
                                        <p:tgtEl>
                                          <p:spTgt spid="614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to test the waters…</a:t>
            </a:r>
            <a:endParaRPr lang="en-US" dirty="0"/>
          </a:p>
        </p:txBody>
      </p:sp>
      <p:pic>
        <p:nvPicPr>
          <p:cNvPr id="116738" name="Picture 2" descr="http://farm5.static.flickr.com/4054/4614639689_273ba9b7bb.jpg"/>
          <p:cNvPicPr>
            <a:picLocks noChangeAspect="1" noChangeArrowheads="1"/>
          </p:cNvPicPr>
          <p:nvPr/>
        </p:nvPicPr>
        <p:blipFill>
          <a:blip r:embed="rId3" cstate="print"/>
          <a:srcRect/>
          <a:stretch>
            <a:fillRect/>
          </a:stretch>
        </p:blipFill>
        <p:spPr bwMode="auto">
          <a:xfrm>
            <a:off x="2438400" y="1371600"/>
            <a:ext cx="3886200" cy="47625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fontScale="90000"/>
          </a:bodyPr>
          <a:lstStyle/>
          <a:p>
            <a:r>
              <a:rPr lang="en-US" dirty="0" smtClean="0"/>
              <a:t>7 Critical qualities of professional development </a:t>
            </a:r>
            <a:br>
              <a:rPr lang="en-US" dirty="0" smtClean="0"/>
            </a:br>
            <a:r>
              <a:rPr lang="en-US" dirty="0" smtClean="0"/>
              <a:t>(Fogarty &amp; Pete, 2007)</a:t>
            </a:r>
            <a:endParaRPr lang="en-US" dirty="0"/>
          </a:p>
        </p:txBody>
      </p:sp>
      <p:sp>
        <p:nvSpPr>
          <p:cNvPr id="3" name="Content Placeholder 2"/>
          <p:cNvSpPr>
            <a:spLocks noGrp="1"/>
          </p:cNvSpPr>
          <p:nvPr>
            <p:ph idx="1"/>
          </p:nvPr>
        </p:nvSpPr>
        <p:spPr>
          <a:xfrm>
            <a:off x="914400" y="2332037"/>
            <a:ext cx="8229600" cy="4525963"/>
          </a:xfrm>
        </p:spPr>
        <p:txBody>
          <a:bodyPr/>
          <a:lstStyle/>
          <a:p>
            <a:pPr marL="514350" indent="-514350">
              <a:buFont typeface="+mj-lt"/>
              <a:buAutoNum type="arabicPeriod"/>
            </a:pPr>
            <a:r>
              <a:rPr lang="en-US" dirty="0"/>
              <a:t>S</a:t>
            </a:r>
            <a:r>
              <a:rPr lang="en-US" dirty="0" smtClean="0"/>
              <a:t>ustained and implemented over time</a:t>
            </a:r>
          </a:p>
          <a:p>
            <a:pPr marL="514350" indent="-514350">
              <a:buFont typeface="+mj-lt"/>
              <a:buAutoNum type="arabicPeriod"/>
            </a:pPr>
            <a:r>
              <a:rPr lang="en-US" dirty="0" smtClean="0"/>
              <a:t>Job embedded</a:t>
            </a:r>
          </a:p>
          <a:p>
            <a:pPr marL="514350" indent="-514350">
              <a:buFont typeface="+mj-lt"/>
              <a:buAutoNum type="arabicPeriod"/>
            </a:pPr>
            <a:r>
              <a:rPr lang="en-US" dirty="0" smtClean="0"/>
              <a:t>Collegial learning communities</a:t>
            </a:r>
          </a:p>
          <a:p>
            <a:pPr marL="514350" indent="-514350">
              <a:buFont typeface="+mj-lt"/>
              <a:buAutoNum type="arabicPeriod"/>
            </a:pPr>
            <a:r>
              <a:rPr lang="en-US" dirty="0" smtClean="0"/>
              <a:t>Interactive and engaging</a:t>
            </a:r>
          </a:p>
          <a:p>
            <a:pPr marL="514350" indent="-514350">
              <a:buFont typeface="+mj-lt"/>
              <a:buAutoNum type="arabicPeriod"/>
            </a:pPr>
            <a:r>
              <a:rPr lang="en-US" dirty="0" smtClean="0"/>
              <a:t>Integrated (web, F2F, text, video)</a:t>
            </a:r>
          </a:p>
          <a:p>
            <a:pPr marL="514350" indent="-514350">
              <a:buFont typeface="+mj-lt"/>
              <a:buAutoNum type="arabicPeriod"/>
            </a:pPr>
            <a:r>
              <a:rPr lang="en-US" dirty="0" smtClean="0"/>
              <a:t>Results oriented, data and goal driven</a:t>
            </a:r>
          </a:p>
          <a:p>
            <a:pPr marL="514350" indent="-514350">
              <a:buFont typeface="+mj-lt"/>
              <a:buAutoNum type="arabicPeriod"/>
            </a:pPr>
            <a:r>
              <a:rPr lang="en-US" dirty="0" smtClean="0"/>
              <a:t>Practical, hands on</a:t>
            </a:r>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Leon Teachers Making and &quot;Taking&quot;!"/>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TextBox 2"/>
          <p:cNvSpPr txBox="1"/>
          <p:nvPr/>
        </p:nvSpPr>
        <p:spPr>
          <a:xfrm>
            <a:off x="0" y="0"/>
            <a:ext cx="7772400" cy="923330"/>
          </a:xfrm>
          <a:prstGeom prst="rect">
            <a:avLst/>
          </a:prstGeom>
          <a:noFill/>
        </p:spPr>
        <p:txBody>
          <a:bodyPr wrap="square" rtlCol="0">
            <a:spAutoFit/>
          </a:bodyPr>
          <a:lstStyle/>
          <a:p>
            <a:pPr>
              <a:buFont typeface="Arial" pitchFamily="34" charset="0"/>
              <a:buChar char="•"/>
            </a:pPr>
            <a:r>
              <a:rPr lang="en-US" dirty="0" smtClean="0">
                <a:solidFill>
                  <a:schemeClr val="bg1"/>
                </a:solidFill>
              </a:rPr>
              <a:t>Time to practice skills</a:t>
            </a:r>
          </a:p>
          <a:p>
            <a:pPr>
              <a:buFont typeface="Arial" pitchFamily="34" charset="0"/>
              <a:buChar char="•"/>
            </a:pPr>
            <a:r>
              <a:rPr lang="en-US" dirty="0" smtClean="0">
                <a:solidFill>
                  <a:schemeClr val="bg1"/>
                </a:solidFill>
              </a:rPr>
              <a:t>Time to share ideas: group brainstorming</a:t>
            </a:r>
          </a:p>
          <a:p>
            <a:pPr>
              <a:buFont typeface="Arial" pitchFamily="34" charset="0"/>
              <a:buChar char="•"/>
            </a:pPr>
            <a:r>
              <a:rPr lang="en-US" dirty="0" smtClean="0">
                <a:solidFill>
                  <a:schemeClr val="bg1"/>
                </a:solidFill>
              </a:rPr>
              <a:t>Ending sessions with products;</a:t>
            </a:r>
            <a:endParaRPr lang="en-US"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http://images.clipart.com/thb/thb6/CL/artineed/desktop_publishing/borders_banners_etc_banners_002/14758538.thb.jpg?06y"/>
          <p:cNvPicPr>
            <a:picLocks noChangeAspect="1" noChangeArrowheads="1"/>
          </p:cNvPicPr>
          <p:nvPr/>
        </p:nvPicPr>
        <p:blipFill>
          <a:blip r:embed="rId3" cstate="print"/>
          <a:srcRect/>
          <a:stretch>
            <a:fillRect/>
          </a:stretch>
        </p:blipFill>
        <p:spPr bwMode="auto">
          <a:xfrm>
            <a:off x="1524000" y="2362200"/>
            <a:ext cx="6019800" cy="42672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8229600" cy="1143000"/>
          </a:xfrm>
        </p:spPr>
        <p:txBody>
          <a:bodyPr/>
          <a:lstStyle/>
          <a:p>
            <a:pPr algn="l"/>
            <a:r>
              <a:rPr lang="en-US" dirty="0" smtClean="0"/>
              <a:t>Adult Learners want…</a:t>
            </a:r>
            <a:endParaRPr lang="en-US" dirty="0"/>
          </a:p>
        </p:txBody>
      </p:sp>
      <p:sp>
        <p:nvSpPr>
          <p:cNvPr id="4" name="TextBox 3"/>
          <p:cNvSpPr txBox="1"/>
          <p:nvPr/>
        </p:nvSpPr>
        <p:spPr>
          <a:xfrm>
            <a:off x="685800" y="1371600"/>
            <a:ext cx="8153400" cy="5262979"/>
          </a:xfrm>
          <a:prstGeom prst="rect">
            <a:avLst/>
          </a:prstGeom>
          <a:noFill/>
        </p:spPr>
        <p:txBody>
          <a:bodyPr wrap="square" rtlCol="0">
            <a:spAutoFit/>
          </a:bodyPr>
          <a:lstStyle/>
          <a:p>
            <a:pPr>
              <a:buFont typeface="Arial" pitchFamily="34" charset="0"/>
              <a:buChar char="•"/>
            </a:pPr>
            <a:r>
              <a:rPr lang="en-US" sz="2400" dirty="0" smtClean="0"/>
              <a:t>Models and samples, stories and case studies</a:t>
            </a:r>
          </a:p>
          <a:p>
            <a:pPr>
              <a:buFont typeface="Arial" pitchFamily="34" charset="0"/>
              <a:buChar char="•"/>
            </a:pPr>
            <a:r>
              <a:rPr lang="en-US" sz="2400" dirty="0" smtClean="0"/>
              <a:t>Time to practice skills</a:t>
            </a:r>
          </a:p>
          <a:p>
            <a:pPr>
              <a:buFont typeface="Arial" pitchFamily="34" charset="0"/>
              <a:buChar char="•"/>
            </a:pPr>
            <a:r>
              <a:rPr lang="en-US" sz="2400" dirty="0" smtClean="0"/>
              <a:t>Time to share ideas: group brainstorming</a:t>
            </a:r>
          </a:p>
          <a:p>
            <a:pPr>
              <a:buFont typeface="Arial" pitchFamily="34" charset="0"/>
              <a:buChar char="•"/>
            </a:pPr>
            <a:r>
              <a:rPr lang="en-US" sz="2400" dirty="0" smtClean="0"/>
              <a:t>Self reflection time</a:t>
            </a:r>
          </a:p>
          <a:p>
            <a:pPr>
              <a:buFont typeface="Arial" pitchFamily="34" charset="0"/>
              <a:buChar char="•"/>
            </a:pPr>
            <a:r>
              <a:rPr lang="en-US" sz="2400" dirty="0" smtClean="0"/>
              <a:t>End Sessions with a product</a:t>
            </a:r>
          </a:p>
          <a:p>
            <a:pPr>
              <a:buFont typeface="Arial" pitchFamily="34" charset="0"/>
              <a:buChar char="•"/>
            </a:pPr>
            <a:r>
              <a:rPr lang="en-US" sz="2400" dirty="0" smtClean="0"/>
              <a:t>Time to ask questions</a:t>
            </a:r>
          </a:p>
          <a:p>
            <a:pPr>
              <a:buFont typeface="Arial" pitchFamily="34" charset="0"/>
              <a:buChar char="•"/>
            </a:pPr>
            <a:r>
              <a:rPr lang="en-US" sz="2400" dirty="0" smtClean="0"/>
              <a:t>Answers to questions</a:t>
            </a:r>
          </a:p>
          <a:p>
            <a:pPr>
              <a:buFont typeface="Arial" pitchFamily="34" charset="0"/>
              <a:buChar char="•"/>
            </a:pPr>
            <a:r>
              <a:rPr lang="en-US" sz="2400" dirty="0" smtClean="0"/>
              <a:t>Real life contexts</a:t>
            </a:r>
          </a:p>
          <a:p>
            <a:pPr>
              <a:buFont typeface="Arial" pitchFamily="34" charset="0"/>
              <a:buChar char="•"/>
            </a:pPr>
            <a:r>
              <a:rPr lang="en-US" sz="2400" dirty="0" smtClean="0"/>
              <a:t>Choice of activities: differentiation</a:t>
            </a:r>
          </a:p>
          <a:p>
            <a:pPr>
              <a:buFont typeface="Arial" pitchFamily="34" charset="0"/>
              <a:buChar char="•"/>
            </a:pPr>
            <a:r>
              <a:rPr lang="en-US" sz="2400" dirty="0" smtClean="0"/>
              <a:t>Choice of supports: live demo, video, </a:t>
            </a:r>
            <a:r>
              <a:rPr lang="en-US" sz="2400" dirty="0" err="1" smtClean="0"/>
              <a:t>quickguide</a:t>
            </a:r>
            <a:r>
              <a:rPr lang="en-US" sz="2400" dirty="0" smtClean="0"/>
              <a:t>, hands-on</a:t>
            </a:r>
          </a:p>
          <a:p>
            <a:pPr>
              <a:buFont typeface="Arial" pitchFamily="34" charset="0"/>
              <a:buChar char="•"/>
            </a:pPr>
            <a:r>
              <a:rPr lang="en-US" sz="2400" dirty="0" smtClean="0"/>
              <a:t>Resources such as articles, websites</a:t>
            </a:r>
          </a:p>
          <a:p>
            <a:pPr>
              <a:buFont typeface="Arial" pitchFamily="34" charset="0"/>
              <a:buChar char="•"/>
            </a:pPr>
            <a:endParaRPr lang="en-US" sz="2400" dirty="0" smtClean="0"/>
          </a:p>
          <a:p>
            <a:pPr lvl="8">
              <a:buFont typeface="Arial" pitchFamily="34" charset="0"/>
              <a:buChar char="•"/>
            </a:pPr>
            <a:r>
              <a:rPr lang="en-US" sz="2400" dirty="0" smtClean="0"/>
              <a:t>Reed, Kaplan &amp; Bowser, 2009</a:t>
            </a:r>
            <a:endParaRPr lang="en-US" sz="2400" dirty="0"/>
          </a:p>
        </p:txBody>
      </p:sp>
      <p:pic>
        <p:nvPicPr>
          <p:cNvPr id="88066" name="Picture 2" descr="http://images.clipart.com/thw/thw11/CL/5344_2005010018/000803_1056_90/21764727.thb.jpg?000803_1056_9062_v__v"/>
          <p:cNvPicPr>
            <a:picLocks noChangeAspect="1" noChangeArrowheads="1"/>
          </p:cNvPicPr>
          <p:nvPr/>
        </p:nvPicPr>
        <p:blipFill>
          <a:blip r:embed="rId3" cstate="print"/>
          <a:srcRect/>
          <a:stretch>
            <a:fillRect/>
          </a:stretch>
        </p:blipFill>
        <p:spPr bwMode="auto">
          <a:xfrm>
            <a:off x="5105400" y="2667000"/>
            <a:ext cx="2949677" cy="16002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a:effectLst/>
        </p:spPr>
      </p:pic>
      <p:sp>
        <p:nvSpPr>
          <p:cNvPr id="3" name="TextBox 2"/>
          <p:cNvSpPr txBox="1"/>
          <p:nvPr/>
        </p:nvSpPr>
        <p:spPr>
          <a:xfrm>
            <a:off x="5562600" y="5791200"/>
            <a:ext cx="3962400" cy="830997"/>
          </a:xfrm>
          <a:prstGeom prst="rect">
            <a:avLst/>
          </a:prstGeom>
          <a:noFill/>
        </p:spPr>
        <p:txBody>
          <a:bodyPr wrap="square" rtlCol="0">
            <a:spAutoFit/>
          </a:bodyPr>
          <a:lstStyle/>
          <a:p>
            <a:r>
              <a:rPr lang="en-US" sz="2400" b="1" dirty="0" smtClean="0">
                <a:solidFill>
                  <a:srgbClr val="C00000"/>
                </a:solidFill>
              </a:rPr>
              <a:t>Choice of Activities… differentiation</a:t>
            </a:r>
            <a:endParaRPr lang="en-US" sz="2400" b="1" dirty="0">
              <a:solidFill>
                <a:srgbClr val="C0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a:effectLst/>
        </p:spPr>
      </p:pic>
      <p:sp>
        <p:nvSpPr>
          <p:cNvPr id="3" name="TextBox 2"/>
          <p:cNvSpPr txBox="1"/>
          <p:nvPr/>
        </p:nvSpPr>
        <p:spPr>
          <a:xfrm>
            <a:off x="5867400" y="457200"/>
            <a:ext cx="3276600" cy="738664"/>
          </a:xfrm>
          <a:prstGeom prst="rect">
            <a:avLst/>
          </a:prstGeom>
          <a:noFill/>
        </p:spPr>
        <p:txBody>
          <a:bodyPr wrap="square" rtlCol="0">
            <a:spAutoFit/>
          </a:bodyPr>
          <a:lstStyle/>
          <a:p>
            <a:r>
              <a:rPr lang="en-US" sz="2400" dirty="0" smtClean="0">
                <a:solidFill>
                  <a:schemeClr val="bg1"/>
                </a:solidFill>
              </a:rPr>
              <a:t>Self reflection time</a:t>
            </a:r>
          </a:p>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943600"/>
            <a:ext cx="8229600" cy="1143000"/>
          </a:xfrm>
        </p:spPr>
        <p:txBody>
          <a:bodyPr>
            <a:noAutofit/>
          </a:bodyPr>
          <a:lstStyle/>
          <a:p>
            <a:r>
              <a:rPr lang="en-US" sz="2000" dirty="0" smtClean="0">
                <a:hlinkClick r:id="rId3"/>
              </a:rPr>
              <a:t>Welcome to the Center for Literacy and Disability Studies — Department of Allied Health Sciences - UNC School of Medicine</a:t>
            </a:r>
            <a:endParaRPr lang="en-US" sz="2000" dirty="0"/>
          </a:p>
        </p:txBody>
      </p:sp>
      <p:pic>
        <p:nvPicPr>
          <p:cNvPr id="1026" name="Picture 2"/>
          <p:cNvPicPr>
            <a:picLocks noGrp="1" noChangeAspect="1" noChangeArrowheads="1"/>
          </p:cNvPicPr>
          <p:nvPr>
            <p:ph idx="1"/>
          </p:nvPr>
        </p:nvPicPr>
        <p:blipFill>
          <a:blip r:embed="rId4" cstate="print"/>
          <a:srcRect/>
          <a:stretch>
            <a:fillRect/>
          </a:stretch>
        </p:blipFill>
        <p:spPr bwMode="auto">
          <a:xfrm>
            <a:off x="0" y="0"/>
            <a:ext cx="9144000" cy="6172200"/>
          </a:xfrm>
          <a:prstGeom prst="rect">
            <a:avLst/>
          </a:prstGeom>
          <a:noFill/>
          <a:ln w="9525">
            <a:noFill/>
            <a:miter lim="800000"/>
            <a:headEnd/>
            <a:tailEnd/>
          </a:ln>
        </p:spPr>
      </p:pic>
      <p:sp>
        <p:nvSpPr>
          <p:cNvPr id="4" name="TextBox 3"/>
          <p:cNvSpPr txBox="1"/>
          <p:nvPr/>
        </p:nvSpPr>
        <p:spPr>
          <a:xfrm>
            <a:off x="3200400" y="2362200"/>
            <a:ext cx="5638800" cy="1231106"/>
          </a:xfrm>
          <a:prstGeom prst="rect">
            <a:avLst/>
          </a:prstGeom>
          <a:noFill/>
        </p:spPr>
        <p:txBody>
          <a:bodyPr wrap="square" rtlCol="0">
            <a:spAutoFit/>
          </a:bodyPr>
          <a:lstStyle/>
          <a:p>
            <a:r>
              <a:rPr lang="en-US" sz="2800" b="1" dirty="0" smtClean="0">
                <a:solidFill>
                  <a:srgbClr val="C00000"/>
                </a:solidFill>
              </a:rPr>
              <a:t>Models and samples, stories and case studies</a:t>
            </a:r>
          </a:p>
          <a:p>
            <a:endParaRPr lang="en-US" dirty="0"/>
          </a:p>
        </p:txBody>
      </p:sp>
      <p:sp>
        <p:nvSpPr>
          <p:cNvPr id="5" name="TextBox 4"/>
          <p:cNvSpPr txBox="1"/>
          <p:nvPr/>
        </p:nvSpPr>
        <p:spPr>
          <a:xfrm rot="1160699">
            <a:off x="3843356" y="4483884"/>
            <a:ext cx="4267200" cy="461665"/>
          </a:xfrm>
          <a:prstGeom prst="rect">
            <a:avLst/>
          </a:prstGeom>
          <a:noFill/>
        </p:spPr>
        <p:txBody>
          <a:bodyPr wrap="square" rtlCol="0">
            <a:spAutoFit/>
          </a:bodyPr>
          <a:lstStyle/>
          <a:p>
            <a:r>
              <a:rPr lang="en-US" sz="2400" b="1" dirty="0" smtClean="0">
                <a:solidFill>
                  <a:srgbClr val="C00000"/>
                </a:solidFill>
              </a:rPr>
              <a:t>Real life contexts</a:t>
            </a:r>
            <a:endParaRPr lang="en-US" sz="2400" b="1" dirty="0">
              <a:solidFill>
                <a:srgbClr val="C0000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 Life Contexts</a:t>
            </a:r>
            <a:endParaRPr lang="en-US" dirty="0"/>
          </a:p>
        </p:txBody>
      </p:sp>
      <p:sp>
        <p:nvSpPr>
          <p:cNvPr id="3" name="Content Placeholder 2"/>
          <p:cNvSpPr>
            <a:spLocks noGrp="1"/>
          </p:cNvSpPr>
          <p:nvPr>
            <p:ph idx="1"/>
          </p:nvPr>
        </p:nvSpPr>
        <p:spPr/>
        <p:txBody>
          <a:bodyPr/>
          <a:lstStyle/>
          <a:p>
            <a:r>
              <a:rPr lang="en-US" dirty="0" smtClean="0"/>
              <a:t>Add class </a:t>
            </a:r>
            <a:r>
              <a:rPr lang="en-US" dirty="0" err="1" smtClean="0"/>
              <a:t>expamples</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Studies</a:t>
            </a:r>
            <a:endParaRPr lang="en-US" dirty="0"/>
          </a:p>
        </p:txBody>
      </p:sp>
      <p:pic>
        <p:nvPicPr>
          <p:cNvPr id="115714" name="Picture 2"/>
          <p:cNvPicPr>
            <a:picLocks noGrp="1" noChangeAspect="1" noChangeArrowheads="1"/>
          </p:cNvPicPr>
          <p:nvPr>
            <p:ph idx="1"/>
          </p:nvPr>
        </p:nvPicPr>
        <p:blipFill>
          <a:blip r:embed="rId2" cstate="print"/>
          <a:srcRect/>
          <a:stretch>
            <a:fillRect/>
          </a:stretch>
        </p:blipFill>
        <p:spPr bwMode="auto">
          <a:xfrm>
            <a:off x="1278754" y="1600200"/>
            <a:ext cx="6646046"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Resources such as articles, websites</a:t>
            </a:r>
            <a:endParaRPr lang="en-US" dirty="0"/>
          </a:p>
        </p:txBody>
      </p:sp>
      <p:pic>
        <p:nvPicPr>
          <p:cNvPr id="124930" name="Picture 2">
            <a:hlinkClick r:id="rId2"/>
          </p:cNvPr>
          <p:cNvPicPr>
            <a:picLocks noChangeAspect="1" noChangeArrowheads="1"/>
          </p:cNvPicPr>
          <p:nvPr/>
        </p:nvPicPr>
        <p:blipFill>
          <a:blip r:embed="rId3" cstate="print"/>
          <a:srcRect/>
          <a:stretch>
            <a:fillRect/>
          </a:stretch>
        </p:blipFill>
        <p:spPr bwMode="auto">
          <a:xfrm>
            <a:off x="533400" y="1828800"/>
            <a:ext cx="3581400" cy="3613478"/>
          </a:xfrm>
          <a:prstGeom prst="rect">
            <a:avLst/>
          </a:prstGeom>
          <a:noFill/>
          <a:ln w="9525">
            <a:noFill/>
            <a:miter lim="800000"/>
            <a:headEnd/>
            <a:tailEnd/>
          </a:ln>
        </p:spPr>
      </p:pic>
      <p:pic>
        <p:nvPicPr>
          <p:cNvPr id="5" name="Picture 4">
            <a:hlinkClick r:id="rId4"/>
          </p:cNvPr>
          <p:cNvPicPr/>
          <p:nvPr/>
        </p:nvPicPr>
        <p:blipFill>
          <a:blip r:embed="rId5" cstate="print"/>
          <a:srcRect/>
          <a:stretch>
            <a:fillRect/>
          </a:stretch>
        </p:blipFill>
        <p:spPr bwMode="auto">
          <a:xfrm>
            <a:off x="4724400" y="1905000"/>
            <a:ext cx="3810000" cy="350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Learning from Karen</a:t>
            </a:r>
            <a:br>
              <a:rPr lang="en-US" dirty="0" smtClean="0"/>
            </a:br>
            <a:r>
              <a:rPr lang="en-US" dirty="0" smtClean="0"/>
              <a:t>(face-to-face)</a:t>
            </a:r>
            <a:endParaRPr lang="en-US" dirty="0"/>
          </a:p>
        </p:txBody>
      </p:sp>
      <p:sp>
        <p:nvSpPr>
          <p:cNvPr id="3" name="Content Placeholder 2"/>
          <p:cNvSpPr>
            <a:spLocks noGrp="1"/>
          </p:cNvSpPr>
          <p:nvPr>
            <p:ph idx="1"/>
          </p:nvPr>
        </p:nvSpPr>
        <p:spPr/>
        <p:txBody>
          <a:bodyPr>
            <a:normAutofit/>
          </a:bodyPr>
          <a:lstStyle/>
          <a:p>
            <a:r>
              <a:rPr lang="en-US" sz="3600" dirty="0" smtClean="0"/>
              <a:t>CARD Conferences in Gainesville and other spots in state</a:t>
            </a:r>
          </a:p>
          <a:p>
            <a:r>
              <a:rPr lang="en-US" sz="3600" dirty="0" smtClean="0"/>
              <a:t>Fall 05. Jan 06. March 07 Everhart Tallahassee project</a:t>
            </a:r>
          </a:p>
          <a:p>
            <a:r>
              <a:rPr lang="en-US" sz="3600" dirty="0" smtClean="0"/>
              <a:t>April 08 Margaret K. Lewis Panama City</a:t>
            </a:r>
          </a:p>
          <a:p>
            <a:r>
              <a:rPr lang="en-US" sz="3600" dirty="0" smtClean="0"/>
              <a:t>Sept 08  December 08 Pensacola</a:t>
            </a:r>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5" descr="florida-reference"/>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solidFill>
              <a:srgbClr val="C00000">
                <a:alpha val="75000"/>
              </a:srgbClr>
            </a:solidFill>
            <a:miter lim="800000"/>
            <a:headEnd/>
            <a:tailEnd/>
          </a:ln>
        </p:spPr>
      </p:pic>
      <p:sp>
        <p:nvSpPr>
          <p:cNvPr id="3" name="5-Point Star 2"/>
          <p:cNvSpPr/>
          <p:nvPr/>
        </p:nvSpPr>
        <p:spPr>
          <a:xfrm>
            <a:off x="-152400" y="304800"/>
            <a:ext cx="838200" cy="914400"/>
          </a:xfrm>
          <a:prstGeom prst="star5">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5-Point Star 4"/>
          <p:cNvSpPr/>
          <p:nvPr/>
        </p:nvSpPr>
        <p:spPr>
          <a:xfrm>
            <a:off x="2286000" y="0"/>
            <a:ext cx="838200" cy="914400"/>
          </a:xfrm>
          <a:prstGeom prst="star5">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5-Point Star 5"/>
          <p:cNvSpPr/>
          <p:nvPr/>
        </p:nvSpPr>
        <p:spPr>
          <a:xfrm>
            <a:off x="3505200" y="381000"/>
            <a:ext cx="838200" cy="914400"/>
          </a:xfrm>
          <a:prstGeom prst="star5">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5-Point Star 6"/>
          <p:cNvSpPr/>
          <p:nvPr/>
        </p:nvSpPr>
        <p:spPr>
          <a:xfrm>
            <a:off x="1066800" y="304800"/>
            <a:ext cx="838200" cy="914400"/>
          </a:xfrm>
          <a:prstGeom prst="star5">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828800" y="609600"/>
            <a:ext cx="838200" cy="914400"/>
          </a:xfrm>
          <a:prstGeom prst="star5">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5562600" y="990600"/>
            <a:ext cx="838200" cy="1295400"/>
          </a:xfrm>
          <a:prstGeom prst="star5">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5257800" y="2667000"/>
            <a:ext cx="838200" cy="914400"/>
          </a:xfrm>
          <a:prstGeom prst="star5">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p:cNvSpPr/>
          <p:nvPr/>
        </p:nvSpPr>
        <p:spPr>
          <a:xfrm>
            <a:off x="7543800" y="4419600"/>
            <a:ext cx="838200" cy="914400"/>
          </a:xfrm>
          <a:prstGeom prst="star5">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5-Point Star 11"/>
          <p:cNvSpPr/>
          <p:nvPr/>
        </p:nvSpPr>
        <p:spPr>
          <a:xfrm>
            <a:off x="6248400" y="304800"/>
            <a:ext cx="838200" cy="914400"/>
          </a:xfrm>
          <a:prstGeom prst="star5">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images.clipart.com/thw/thw11/CL/5433_2005010014/000803_1059_51/20572851.thb.jpg?000803_1059_5187_v__v"/>
          <p:cNvPicPr>
            <a:picLocks noChangeAspect="1" noChangeArrowheads="1"/>
          </p:cNvPicPr>
          <p:nvPr/>
        </p:nvPicPr>
        <p:blipFill>
          <a:blip r:embed="rId2" cstate="print"/>
          <a:srcRect/>
          <a:stretch>
            <a:fillRect/>
          </a:stretch>
        </p:blipFill>
        <p:spPr bwMode="auto">
          <a:xfrm>
            <a:off x="6172200" y="1371600"/>
            <a:ext cx="2550886" cy="2895601"/>
          </a:xfrm>
          <a:prstGeom prst="rect">
            <a:avLst/>
          </a:prstGeom>
          <a:noFill/>
        </p:spPr>
      </p:pic>
      <p:sp>
        <p:nvSpPr>
          <p:cNvPr id="2" name="Title 1"/>
          <p:cNvSpPr>
            <a:spLocks noGrp="1"/>
          </p:cNvSpPr>
          <p:nvPr>
            <p:ph type="title"/>
          </p:nvPr>
        </p:nvSpPr>
        <p:spPr>
          <a:xfrm>
            <a:off x="0" y="0"/>
            <a:ext cx="9144000" cy="1417638"/>
          </a:xfrm>
        </p:spPr>
        <p:txBody>
          <a:bodyPr>
            <a:normAutofit fontScale="90000"/>
          </a:bodyPr>
          <a:lstStyle/>
          <a:p>
            <a:r>
              <a:rPr lang="en-US" dirty="0" smtClean="0"/>
              <a:t>Present Situation…</a:t>
            </a:r>
            <a:br>
              <a:rPr lang="en-US" dirty="0" smtClean="0"/>
            </a:br>
            <a:r>
              <a:rPr lang="en-US" dirty="0" smtClean="0"/>
              <a:t>Paradigm </a:t>
            </a:r>
            <a:r>
              <a:rPr lang="en-US" dirty="0" smtClean="0"/>
              <a:t>shifts in teacher training</a:t>
            </a:r>
            <a:endParaRPr lang="en-US" dirty="0"/>
          </a:p>
        </p:txBody>
      </p:sp>
      <p:sp>
        <p:nvSpPr>
          <p:cNvPr id="3" name="Content Placeholder 2"/>
          <p:cNvSpPr>
            <a:spLocks noGrp="1"/>
          </p:cNvSpPr>
          <p:nvPr>
            <p:ph idx="1"/>
          </p:nvPr>
        </p:nvSpPr>
        <p:spPr>
          <a:xfrm>
            <a:off x="0" y="1600200"/>
            <a:ext cx="8229600" cy="4525963"/>
          </a:xfrm>
        </p:spPr>
        <p:txBody>
          <a:bodyPr>
            <a:normAutofit lnSpcReduction="10000"/>
          </a:bodyPr>
          <a:lstStyle/>
          <a:p>
            <a:r>
              <a:rPr lang="en-US" dirty="0" smtClean="0"/>
              <a:t>Sage on stage has shifted to collaborative active learning</a:t>
            </a:r>
          </a:p>
          <a:p>
            <a:endParaRPr lang="en-US" dirty="0" smtClean="0"/>
          </a:p>
          <a:p>
            <a:r>
              <a:rPr lang="en-US" dirty="0" smtClean="0"/>
              <a:t>Platforms include</a:t>
            </a:r>
          </a:p>
          <a:p>
            <a:pPr lvl="1"/>
            <a:r>
              <a:rPr lang="en-US" dirty="0" smtClean="0"/>
              <a:t>F2F</a:t>
            </a:r>
          </a:p>
          <a:p>
            <a:pPr lvl="1"/>
            <a:r>
              <a:rPr lang="en-US" dirty="0" smtClean="0"/>
              <a:t>Distance</a:t>
            </a:r>
          </a:p>
          <a:p>
            <a:pPr lvl="1"/>
            <a:r>
              <a:rPr lang="en-US" dirty="0" smtClean="0"/>
              <a:t>On-demand training</a:t>
            </a:r>
            <a:endParaRPr lang="en-US" dirty="0" smtClean="0"/>
          </a:p>
          <a:p>
            <a:pPr lvl="1"/>
            <a:r>
              <a:rPr lang="en-US" dirty="0" smtClean="0"/>
              <a:t>Professional Learning Communities</a:t>
            </a:r>
          </a:p>
          <a:p>
            <a:pPr lvl="1"/>
            <a:r>
              <a:rPr lang="en-US" dirty="0" smtClean="0"/>
              <a:t>Coaching/mentoring</a:t>
            </a:r>
          </a:p>
          <a:p>
            <a:endParaRPr lang="en-US" dirty="0"/>
          </a:p>
          <a:p>
            <a:endParaRPr lang="en-US" dirty="0"/>
          </a:p>
        </p:txBody>
      </p:sp>
      <p:sp>
        <p:nvSpPr>
          <p:cNvPr id="5" name="Curved Right Arrow 4"/>
          <p:cNvSpPr/>
          <p:nvPr/>
        </p:nvSpPr>
        <p:spPr>
          <a:xfrm>
            <a:off x="5257800" y="3352800"/>
            <a:ext cx="1676400" cy="1219200"/>
          </a:xfrm>
          <a:prstGeom prst="curvedRightArrow">
            <a:avLst>
              <a:gd name="adj1" fmla="val 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2292" name="Picture 4" descr="http://images.clipart.com/thb/thb5/CL/STGR005/broder3a/adult9/2048464.thb.jpg?crta2441"/>
          <p:cNvPicPr>
            <a:picLocks noChangeAspect="1" noChangeArrowheads="1"/>
          </p:cNvPicPr>
          <p:nvPr/>
        </p:nvPicPr>
        <p:blipFill>
          <a:blip r:embed="rId3" cstate="print"/>
          <a:srcRect/>
          <a:stretch>
            <a:fillRect/>
          </a:stretch>
        </p:blipFill>
        <p:spPr bwMode="auto">
          <a:xfrm>
            <a:off x="7010400" y="4038600"/>
            <a:ext cx="2133600" cy="25146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No Child Left Behind Act of 2001…</a:t>
            </a:r>
            <a:endParaRPr lang="en-US" dirty="0"/>
          </a:p>
        </p:txBody>
      </p:sp>
      <p:sp>
        <p:nvSpPr>
          <p:cNvPr id="3" name="Content Placeholder 2"/>
          <p:cNvSpPr>
            <a:spLocks noGrp="1"/>
          </p:cNvSpPr>
          <p:nvPr>
            <p:ph idx="1"/>
          </p:nvPr>
        </p:nvSpPr>
        <p:spPr/>
        <p:txBody>
          <a:bodyPr/>
          <a:lstStyle/>
          <a:p>
            <a:r>
              <a:rPr lang="en-US" dirty="0" smtClean="0"/>
              <a:t>2014 every child is supposed to test on grade level in reading and math.</a:t>
            </a:r>
          </a:p>
          <a:p>
            <a:r>
              <a:rPr lang="en-US" dirty="0" smtClean="0"/>
              <a:t>What about our children with significant disabilities</a:t>
            </a:r>
            <a:r>
              <a:rPr lang="en-US" dirty="0" smtClean="0"/>
              <a:t>? </a:t>
            </a:r>
          </a:p>
          <a:p>
            <a:endParaRPr lang="en-US" dirty="0"/>
          </a:p>
        </p:txBody>
      </p:sp>
      <p:pic>
        <p:nvPicPr>
          <p:cNvPr id="33794" name="Picture 2" descr="File:No Child Left Behind Act.jpg">
            <a:hlinkClick r:id="rId3"/>
          </p:cNvPr>
          <p:cNvPicPr>
            <a:picLocks noChangeAspect="1" noChangeArrowheads="1"/>
          </p:cNvPicPr>
          <p:nvPr/>
        </p:nvPicPr>
        <p:blipFill>
          <a:blip r:embed="rId4" cstate="print"/>
          <a:srcRect/>
          <a:stretch>
            <a:fillRect/>
          </a:stretch>
        </p:blipFill>
        <p:spPr bwMode="auto">
          <a:xfrm>
            <a:off x="4495800" y="3827902"/>
            <a:ext cx="4295775" cy="2811023"/>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r>
              <a:rPr lang="en-US" dirty="0" smtClean="0"/>
              <a:t>Connecting With Karen</a:t>
            </a:r>
            <a:endParaRPr lang="en-US"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0" y="990600"/>
            <a:ext cx="8915400" cy="563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solidFill>
                  <a:schemeClr val="tx2"/>
                </a:solidFill>
              </a:rPr>
              <a:t>National Staff Development Council</a:t>
            </a:r>
            <a:endParaRPr lang="en-US" dirty="0">
              <a:solidFill>
                <a:schemeClr val="tx2"/>
              </a:solidFill>
            </a:endParaRPr>
          </a:p>
        </p:txBody>
      </p:sp>
      <p:sp>
        <p:nvSpPr>
          <p:cNvPr id="3" name="Content Placeholder 2"/>
          <p:cNvSpPr>
            <a:spLocks noGrp="1"/>
          </p:cNvSpPr>
          <p:nvPr>
            <p:ph idx="1"/>
          </p:nvPr>
        </p:nvSpPr>
        <p:spPr>
          <a:xfrm>
            <a:off x="381000" y="1600200"/>
            <a:ext cx="8382000" cy="4525963"/>
          </a:xfrm>
        </p:spPr>
        <p:txBody>
          <a:bodyPr>
            <a:normAutofit fontScale="92500"/>
          </a:bodyPr>
          <a:lstStyle/>
          <a:p>
            <a:r>
              <a:rPr lang="en-US" sz="2400" dirty="0" smtClean="0"/>
              <a:t>The council recommends that states, school districts, and individual schools devote at least </a:t>
            </a:r>
            <a:r>
              <a:rPr lang="en-US" sz="2400" dirty="0" smtClean="0">
                <a:solidFill>
                  <a:srgbClr val="FF0000"/>
                </a:solidFill>
              </a:rPr>
              <a:t>30% of their technology budgets to teacher development and initiating teacher learning simultaneously </a:t>
            </a:r>
            <a:r>
              <a:rPr lang="en-US" sz="2400" dirty="0" smtClean="0"/>
              <a:t>with purchase of the technology. </a:t>
            </a:r>
          </a:p>
          <a:p>
            <a:pPr>
              <a:buNone/>
            </a:pPr>
            <a:endParaRPr lang="en-US" sz="1100" dirty="0" smtClean="0"/>
          </a:p>
          <a:p>
            <a:r>
              <a:rPr lang="en-US" sz="2400" dirty="0" smtClean="0"/>
              <a:t>Quality staff development extends beyond once-a-year training events to </a:t>
            </a:r>
            <a:r>
              <a:rPr lang="en-US" sz="2400" dirty="0" smtClean="0">
                <a:solidFill>
                  <a:srgbClr val="FF0000"/>
                </a:solidFill>
              </a:rPr>
              <a:t>include generous amounts of at-the-elbow classroom coaching as a regular feature of teachers’ work lives.  </a:t>
            </a:r>
            <a:r>
              <a:rPr lang="en-US" sz="2400" dirty="0" smtClean="0"/>
              <a:t>It also includes </a:t>
            </a:r>
            <a:r>
              <a:rPr lang="en-US" sz="2400" dirty="0" smtClean="0">
                <a:solidFill>
                  <a:srgbClr val="FF0000"/>
                </a:solidFill>
              </a:rPr>
              <a:t>frequent opportunities for teachers to share their technology-based practices with colleagues.</a:t>
            </a:r>
          </a:p>
          <a:p>
            <a:endParaRPr lang="en-US" sz="2400" dirty="0" smtClean="0">
              <a:solidFill>
                <a:srgbClr val="FF0000"/>
              </a:solidFill>
            </a:endParaRPr>
          </a:p>
          <a:p>
            <a:r>
              <a:rPr lang="en-US" sz="2400" dirty="0" smtClean="0"/>
              <a:t>NSDC recommends </a:t>
            </a:r>
            <a:r>
              <a:rPr lang="en-US" sz="2400" i="1" dirty="0" smtClean="0">
                <a:solidFill>
                  <a:srgbClr val="FF0000"/>
                </a:solidFill>
              </a:rPr>
              <a:t>“25% of PD time be devoted to learning and collaborating with colleagues”  (NSDC, 200t)</a:t>
            </a:r>
          </a:p>
          <a:p>
            <a:endParaRPr lang="en-US" sz="2400" dirty="0" smtClean="0">
              <a:solidFill>
                <a:srgbClr val="FF0000"/>
              </a:solidFill>
            </a:endParaRPr>
          </a:p>
          <a:p>
            <a:endParaRPr lang="en-US" sz="2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Benefits of Technology in Education</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Harold </a:t>
            </a:r>
            <a:r>
              <a:rPr lang="en-US" dirty="0" err="1" smtClean="0"/>
              <a:t>Wenglinsky</a:t>
            </a:r>
            <a:r>
              <a:rPr lang="en-US" dirty="0" smtClean="0"/>
              <a:t> (1998) analyzed data from the 1996 National Assessment for Education Progress</a:t>
            </a:r>
          </a:p>
          <a:p>
            <a:pPr lvl="1"/>
            <a:r>
              <a:rPr lang="en-US" dirty="0" smtClean="0"/>
              <a:t>The study found that students of teachers who had received any kind of staff development in computer technology during the past five years outperformed students whose teachers had no training.</a:t>
            </a:r>
          </a:p>
          <a:p>
            <a:pPr lvl="1"/>
            <a:r>
              <a:rPr lang="en-US" dirty="0" smtClean="0"/>
              <a:t>Schools in which teachers had professional development and used computers to teach-higher order skills also enjoyed lower student absenteeism and higher teacher morals.</a:t>
            </a:r>
          </a:p>
          <a:p>
            <a:pPr lvl="1">
              <a:buNone/>
            </a:pPr>
            <a:r>
              <a:rPr lang="en-US" sz="2118" dirty="0" smtClean="0"/>
              <a:t>			Dennis Sparks (Feb 1999) Plugging educators into technology 				</a:t>
            </a:r>
            <a:r>
              <a:rPr lang="en-US" sz="2118" dirty="0" err="1" smtClean="0">
                <a:hlinkClick r:id="rId2"/>
              </a:rPr>
              <a:t>www.NSDC</a:t>
            </a:r>
            <a:r>
              <a:rPr lang="en-US" sz="2118" dirty="0" err="1" smtClean="0"/>
              <a:t>.org</a:t>
            </a:r>
            <a:r>
              <a:rPr lang="en-US" sz="2118" dirty="0" smtClean="0"/>
              <a:t>, retrieved on October21 2008.</a:t>
            </a:r>
            <a:endParaRPr lang="en-US" sz="2118"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0" y="0"/>
            <a:ext cx="9005104" cy="6597570"/>
          </a:xfrm>
          <a:prstGeom prst="rect">
            <a:avLst/>
          </a:prstGeom>
          <a:noFill/>
          <a:ln w="9525">
            <a:noFill/>
            <a:miter lim="800000"/>
            <a:headEnd/>
            <a:tailEnd/>
          </a:ln>
        </p:spPr>
      </p:pic>
      <p:sp>
        <p:nvSpPr>
          <p:cNvPr id="3" name="Notched Right Arrow 2"/>
          <p:cNvSpPr/>
          <p:nvPr/>
        </p:nvSpPr>
        <p:spPr>
          <a:xfrm>
            <a:off x="4439348" y="769716"/>
            <a:ext cx="1238491" cy="306730"/>
          </a:xfrm>
          <a:prstGeom prst="notchedRightArrow">
            <a:avLst/>
          </a:prstGeom>
          <a:gradFill>
            <a:gsLst>
              <a:gs pos="0">
                <a:srgbClr val="FF0000"/>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Left Arrow 3"/>
          <p:cNvSpPr/>
          <p:nvPr/>
        </p:nvSpPr>
        <p:spPr>
          <a:xfrm rot="12383279">
            <a:off x="20649" y="3339179"/>
            <a:ext cx="730031" cy="264067"/>
          </a:xfrm>
          <a:prstGeom prst="leftArrow">
            <a:avLst/>
          </a:prstGeom>
          <a:gradFill>
            <a:gsLst>
              <a:gs pos="0">
                <a:srgbClr val="FF0000"/>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Left Arrow 4"/>
          <p:cNvSpPr/>
          <p:nvPr/>
        </p:nvSpPr>
        <p:spPr>
          <a:xfrm>
            <a:off x="2558005" y="4143736"/>
            <a:ext cx="1446835" cy="254643"/>
          </a:xfrm>
          <a:prstGeom prst="leftArrow">
            <a:avLst/>
          </a:prstGeom>
          <a:gradFill>
            <a:gsLst>
              <a:gs pos="0">
                <a:srgbClr val="FF0000"/>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Left Arrow 5"/>
          <p:cNvSpPr/>
          <p:nvPr/>
        </p:nvSpPr>
        <p:spPr>
          <a:xfrm rot="19582872">
            <a:off x="4180320" y="5257128"/>
            <a:ext cx="905576" cy="203001"/>
          </a:xfrm>
          <a:prstGeom prst="leftArrow">
            <a:avLst/>
          </a:prstGeom>
          <a:gradFill>
            <a:gsLst>
              <a:gs pos="0">
                <a:srgbClr val="FF0000"/>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Left Arrow 6"/>
          <p:cNvSpPr/>
          <p:nvPr/>
        </p:nvSpPr>
        <p:spPr>
          <a:xfrm rot="19582872">
            <a:off x="4348208" y="5940518"/>
            <a:ext cx="1002141" cy="367708"/>
          </a:xfrm>
          <a:prstGeom prst="leftArrow">
            <a:avLst/>
          </a:prstGeom>
          <a:gradFill>
            <a:gsLst>
              <a:gs pos="0">
                <a:srgbClr val="FF0000"/>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360"/>
                                          </p:val>
                                        </p:tav>
                                        <p:tav tm="100000">
                                          <p:val>
                                            <p:fltVal val="0"/>
                                          </p:val>
                                        </p:tav>
                                      </p:tavLst>
                                    </p:anim>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1"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circle(in)">
                                      <p:cBhvr>
                                        <p:cTn id="3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6" grpId="1"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p:cNvPicPr>
          <p:nvPr>
            <p:ph idx="1"/>
          </p:nvPr>
        </p:nvPicPr>
        <p:blipFill>
          <a:blip r:embed="rId3" cstate="print"/>
          <a:stretch>
            <a:fillRect/>
          </a:stretch>
        </p:blipFill>
        <p:spPr bwMode="auto">
          <a:xfrm>
            <a:off x="152400" y="304800"/>
            <a:ext cx="8763000" cy="632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Whole to Part Model</a:t>
            </a:r>
            <a:endParaRPr lang="en-US" dirty="0"/>
          </a:p>
        </p:txBody>
      </p:sp>
      <p:sp>
        <p:nvSpPr>
          <p:cNvPr id="7" name="Content Placeholder 6"/>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srcRect/>
          <a:stretch>
            <a:fillRect/>
          </a:stretch>
        </p:blipFill>
        <p:spPr bwMode="auto">
          <a:xfrm>
            <a:off x="1" y="23366"/>
            <a:ext cx="9143999" cy="6834634"/>
          </a:xfrm>
          <a:prstGeom prst="rect">
            <a:avLst/>
          </a:prstGeom>
          <a:noFill/>
          <a:ln w="9525">
            <a:noFill/>
            <a:miter lim="800000"/>
            <a:headEnd/>
            <a:tailEnd/>
          </a:ln>
        </p:spPr>
      </p:pic>
      <p:sp>
        <p:nvSpPr>
          <p:cNvPr id="4" name="Oval 3"/>
          <p:cNvSpPr/>
          <p:nvPr/>
        </p:nvSpPr>
        <p:spPr>
          <a:xfrm>
            <a:off x="2484783" y="3856383"/>
            <a:ext cx="2941982" cy="99391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rot="10800000" flipV="1">
            <a:off x="3955772" y="2126972"/>
            <a:ext cx="2345637" cy="2206489"/>
          </a:xfrm>
          <a:prstGeom prst="straightConnector1">
            <a:avLst/>
          </a:prstGeom>
          <a:ln w="34925">
            <a:solidFill>
              <a:srgbClr val="C00000"/>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NEW PD</a:t>
            </a:r>
            <a:endParaRPr lang="en-US" dirty="0"/>
          </a:p>
        </p:txBody>
      </p:sp>
      <p:sp>
        <p:nvSpPr>
          <p:cNvPr id="3" name="Content Placeholder 2"/>
          <p:cNvSpPr>
            <a:spLocks noGrp="1"/>
          </p:cNvSpPr>
          <p:nvPr>
            <p:ph idx="1"/>
          </p:nvPr>
        </p:nvSpPr>
        <p:spPr/>
        <p:txBody>
          <a:bodyPr/>
          <a:lstStyle/>
          <a:p>
            <a:r>
              <a:rPr lang="en-US" dirty="0" smtClean="0"/>
              <a:t>Paradigm shift in staff development</a:t>
            </a:r>
          </a:p>
          <a:p>
            <a:r>
              <a:rPr lang="en-US" dirty="0" smtClean="0"/>
              <a:t>Collaborative learning communities</a:t>
            </a:r>
          </a:p>
          <a:p>
            <a:r>
              <a:rPr lang="en-US" dirty="0" smtClean="0"/>
              <a:t>Cloud Technology/Web 2.0</a:t>
            </a:r>
          </a:p>
          <a:p>
            <a:r>
              <a:rPr lang="en-US" dirty="0" smtClean="0"/>
              <a:t>Contemporary training tools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8229600" cy="1143000"/>
          </a:xfrm>
        </p:spPr>
        <p:txBody>
          <a:bodyPr>
            <a:normAutofit/>
          </a:bodyPr>
          <a:lstStyle/>
          <a:p>
            <a:r>
              <a:rPr lang="en-US" dirty="0" smtClean="0"/>
              <a:t>Past </a:t>
            </a:r>
            <a:r>
              <a:rPr lang="en-US" sz="2400" dirty="0" smtClean="0"/>
              <a:t>(and  still present) </a:t>
            </a:r>
            <a:r>
              <a:rPr lang="en-US" dirty="0" smtClean="0"/>
              <a:t>Situations</a:t>
            </a:r>
            <a:endParaRPr lang="en-US" dirty="0"/>
          </a:p>
        </p:txBody>
      </p:sp>
      <p:sp>
        <p:nvSpPr>
          <p:cNvPr id="3" name="Content Placeholder 2"/>
          <p:cNvSpPr>
            <a:spLocks noGrp="1"/>
          </p:cNvSpPr>
          <p:nvPr>
            <p:ph idx="1"/>
          </p:nvPr>
        </p:nvSpPr>
        <p:spPr>
          <a:xfrm>
            <a:off x="685800" y="1752600"/>
            <a:ext cx="8229600" cy="4525963"/>
          </a:xfrm>
        </p:spPr>
        <p:txBody>
          <a:bodyPr>
            <a:normAutofit lnSpcReduction="10000"/>
          </a:bodyPr>
          <a:lstStyle/>
          <a:p>
            <a:r>
              <a:rPr lang="en-US" sz="3600" dirty="0" smtClean="0"/>
              <a:t>University training had been focused on functional skills</a:t>
            </a:r>
          </a:p>
          <a:p>
            <a:r>
              <a:rPr lang="en-US" sz="3600" dirty="0" smtClean="0"/>
              <a:t>First Sunshine State Standards minimally addressed literacy</a:t>
            </a:r>
          </a:p>
          <a:p>
            <a:r>
              <a:rPr lang="en-US" sz="3600" dirty="0" smtClean="0"/>
              <a:t>Lack of research</a:t>
            </a:r>
          </a:p>
          <a:p>
            <a:r>
              <a:rPr lang="en-US" sz="3600" dirty="0" smtClean="0"/>
              <a:t>Minimal expectations for these learners</a:t>
            </a:r>
          </a:p>
          <a:p>
            <a:r>
              <a:rPr lang="en-US" sz="3600" dirty="0" smtClean="0"/>
              <a:t>Advocacy</a:t>
            </a:r>
            <a:r>
              <a:rPr lang="en-US" sz="3600" dirty="0" smtClean="0"/>
              <a:t>?</a:t>
            </a:r>
            <a:endParaRPr lang="en-US" sz="3600" dirty="0" smtClean="0"/>
          </a:p>
          <a:p>
            <a:endParaRPr lang="en-US" sz="3600" dirty="0" smtClean="0"/>
          </a:p>
          <a:p>
            <a:endParaRPr lang="en-US" dirty="0"/>
          </a:p>
        </p:txBody>
      </p:sp>
      <p:pic>
        <p:nvPicPr>
          <p:cNvPr id="3074" name="Picture 2" descr="http://images.clipart.com/thb/thb8/CL/pub5396_070330/37189017.thb.jpg?1001621164"/>
          <p:cNvPicPr>
            <a:picLocks noChangeAspect="1" noChangeArrowheads="1"/>
          </p:cNvPicPr>
          <p:nvPr/>
        </p:nvPicPr>
        <p:blipFill>
          <a:blip r:embed="rId3" cstate="print"/>
          <a:srcRect/>
          <a:stretch>
            <a:fillRect/>
          </a:stretch>
        </p:blipFill>
        <p:spPr bwMode="auto">
          <a:xfrm>
            <a:off x="304800" y="228600"/>
            <a:ext cx="1447800" cy="1447800"/>
          </a:xfrm>
          <a:prstGeom prst="rect">
            <a:avLst/>
          </a:prstGeom>
          <a:noFill/>
        </p:spPr>
      </p:pic>
      <p:pic>
        <p:nvPicPr>
          <p:cNvPr id="68610" name="Picture 2" descr="http://images.clipart.com/thb/thb14/CL/060206_1766_03/32032082.thb.jpg?060206_1766_0377_v__v"/>
          <p:cNvPicPr>
            <a:picLocks noChangeAspect="1" noChangeArrowheads="1"/>
          </p:cNvPicPr>
          <p:nvPr/>
        </p:nvPicPr>
        <p:blipFill>
          <a:blip r:embed="rId4" cstate="print"/>
          <a:srcRect/>
          <a:stretch>
            <a:fillRect/>
          </a:stretch>
        </p:blipFill>
        <p:spPr bwMode="auto">
          <a:xfrm>
            <a:off x="7086600" y="5124450"/>
            <a:ext cx="1723644" cy="1733550"/>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are on our own!</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3" cstate="print"/>
          <a:srcRect/>
          <a:stretch>
            <a:fillRect/>
          </a:stretch>
        </p:blipFill>
        <p:spPr bwMode="auto">
          <a:xfrm>
            <a:off x="228600" y="1295400"/>
            <a:ext cx="8610600" cy="533400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Present Situation</a:t>
            </a:r>
            <a:br>
              <a:rPr lang="en-US" dirty="0" smtClean="0"/>
            </a:b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smtClean="0"/>
              <a:t>Access points correlate with Gen. Ed SSS.</a:t>
            </a:r>
          </a:p>
          <a:p>
            <a:r>
              <a:rPr lang="en-US" dirty="0" smtClean="0"/>
              <a:t>Literacy is addressed</a:t>
            </a:r>
          </a:p>
          <a:p>
            <a:r>
              <a:rPr lang="en-US" dirty="0" smtClean="0"/>
              <a:t>Grass roots model of professional development spreading</a:t>
            </a:r>
          </a:p>
          <a:p>
            <a:r>
              <a:rPr lang="en-US" dirty="0" smtClean="0"/>
              <a:t>Need a systemic and systematic delivery model of professional development</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Plugging Educators into Technology (Sparks 2006)</a:t>
            </a:r>
            <a:endParaRPr lang="en-US" dirty="0"/>
          </a:p>
        </p:txBody>
      </p:sp>
      <p:sp>
        <p:nvSpPr>
          <p:cNvPr id="3" name="Content Placeholder 2"/>
          <p:cNvSpPr>
            <a:spLocks noGrp="1"/>
          </p:cNvSpPr>
          <p:nvPr>
            <p:ph idx="1"/>
          </p:nvPr>
        </p:nvSpPr>
        <p:spPr/>
        <p:txBody>
          <a:bodyPr/>
          <a:lstStyle/>
          <a:p>
            <a:r>
              <a:rPr lang="en-US" dirty="0" smtClean="0"/>
              <a:t>“Technology’s contribution to student learning depends on school leaders wise investment in teachers’ knowledge and technology and skills.  Without that investment you might as well leave the hardware in its box.”</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 Integration</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t>
            </a:r>
            <a:r>
              <a:rPr lang="en-US" i="1" dirty="0" smtClean="0"/>
              <a:t>…effective integration of technology has more to do with teaching pedagogy, and has little to do with technology itself.  The author further contends that in too many schools we the see the use of “technology “ with an absence of relationship to instructional objectives and learning outcomes.”</a:t>
            </a:r>
          </a:p>
          <a:p>
            <a:pPr>
              <a:buNone/>
            </a:pPr>
            <a:r>
              <a:rPr lang="en-US" dirty="0" smtClean="0"/>
              <a:t>Creighton, T (2003) Principal Technology Leader. Thousand Oaks, CA: Corwin Press.</a:t>
            </a: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Augmentative Communication and Assistive Educational Technology…to the rescue!!</a:t>
            </a:r>
            <a:endParaRPr lang="en-US" dirty="0"/>
          </a:p>
        </p:txBody>
      </p:sp>
      <p:sp>
        <p:nvSpPr>
          <p:cNvPr id="3" name="Content Placeholder 2"/>
          <p:cNvSpPr>
            <a:spLocks noGrp="1"/>
          </p:cNvSpPr>
          <p:nvPr>
            <p:ph idx="1"/>
          </p:nvPr>
        </p:nvSpPr>
        <p:spPr>
          <a:xfrm>
            <a:off x="457200" y="1981200"/>
            <a:ext cx="8229600" cy="4525963"/>
          </a:xfrm>
        </p:spPr>
        <p:txBody>
          <a:bodyPr>
            <a:normAutofit/>
          </a:bodyPr>
          <a:lstStyle/>
          <a:p>
            <a:r>
              <a:rPr lang="en-US" sz="3600" dirty="0" smtClean="0"/>
              <a:t>FDLRS Technology Services (ATEN)</a:t>
            </a:r>
          </a:p>
          <a:p>
            <a:pPr lvl="1"/>
            <a:r>
              <a:rPr lang="en-US" sz="3200" dirty="0" smtClean="0"/>
              <a:t>Linda </a:t>
            </a:r>
            <a:r>
              <a:rPr lang="en-US" sz="3200" dirty="0" smtClean="0"/>
              <a:t>Burkhart</a:t>
            </a:r>
            <a:endParaRPr lang="en-US" sz="3200" dirty="0" smtClean="0"/>
          </a:p>
          <a:p>
            <a:pPr lvl="1"/>
            <a:r>
              <a:rPr lang="en-US" sz="3200" dirty="0" smtClean="0"/>
              <a:t>Kelly </a:t>
            </a:r>
            <a:r>
              <a:rPr lang="en-US" sz="3200" dirty="0" err="1" smtClean="0"/>
              <a:t>Fonner</a:t>
            </a:r>
            <a:endParaRPr lang="en-US" sz="3200" dirty="0" smtClean="0"/>
          </a:p>
          <a:p>
            <a:r>
              <a:rPr lang="en-US" sz="3600" dirty="0" smtClean="0"/>
              <a:t>Others</a:t>
            </a:r>
            <a:endParaRPr lang="en-US" sz="3600" dirty="0" smtClean="0"/>
          </a:p>
          <a:p>
            <a:pPr lvl="1"/>
            <a:r>
              <a:rPr lang="en-US" sz="3200" dirty="0" err="1" smtClean="0"/>
              <a:t>Pati</a:t>
            </a:r>
            <a:r>
              <a:rPr lang="en-US" sz="3200" dirty="0" smtClean="0"/>
              <a:t> King-</a:t>
            </a:r>
            <a:r>
              <a:rPr lang="en-US" sz="3200" dirty="0" err="1" smtClean="0"/>
              <a:t>DeBaun</a:t>
            </a:r>
            <a:endParaRPr lang="en-US" sz="3200" dirty="0" smtClean="0"/>
          </a:p>
          <a:p>
            <a:pPr lvl="1"/>
            <a:r>
              <a:rPr lang="en-US" sz="3200" dirty="0" smtClean="0"/>
              <a:t>Carolyn </a:t>
            </a:r>
            <a:r>
              <a:rPr lang="en-US" sz="3200" dirty="0" err="1" smtClean="0"/>
              <a:t>Musslewhite</a:t>
            </a:r>
            <a:endParaRPr lang="en-US" sz="3200" dirty="0" smtClean="0"/>
          </a:p>
          <a:p>
            <a:pPr lvl="1">
              <a:buNone/>
            </a:pPr>
            <a:endParaRPr lang="en-US" dirty="0" smtClean="0"/>
          </a:p>
        </p:txBody>
      </p:sp>
      <p:pic>
        <p:nvPicPr>
          <p:cNvPr id="66565" name="Picture 5" descr="http://images.clipart.com/thw/thw11/CL/5433_2005010014/000803_1066_31/20837989.thb.jpg?000803_1066_3156_v__v"/>
          <p:cNvPicPr>
            <a:picLocks noChangeAspect="1" noChangeArrowheads="1"/>
          </p:cNvPicPr>
          <p:nvPr/>
        </p:nvPicPr>
        <p:blipFill>
          <a:blip r:embed="rId3" cstate="print"/>
          <a:srcRect/>
          <a:stretch>
            <a:fillRect/>
          </a:stretch>
        </p:blipFill>
        <p:spPr bwMode="auto">
          <a:xfrm>
            <a:off x="5715000" y="2743200"/>
            <a:ext cx="2828925" cy="3333750"/>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381000" y="1524000"/>
            <a:ext cx="8229600" cy="5029200"/>
          </a:xfrm>
        </p:spPr>
        <p:txBody>
          <a:bodyPr/>
          <a:lstStyle/>
          <a:p>
            <a:pPr eaLnBrk="1" hangingPunct="1">
              <a:buFontTx/>
              <a:buNone/>
            </a:pPr>
            <a:r>
              <a:rPr lang="en-US" dirty="0" smtClean="0"/>
              <a:t> Karen Erickson, Ph.D.</a:t>
            </a:r>
          </a:p>
          <a:p>
            <a:pPr eaLnBrk="1" hangingPunct="1">
              <a:buFontTx/>
              <a:buNone/>
            </a:pPr>
            <a:r>
              <a:rPr lang="en-US" sz="2800" dirty="0" smtClean="0"/>
              <a:t>  Center for Literacy and Disability Studies, </a:t>
            </a:r>
          </a:p>
          <a:p>
            <a:pPr eaLnBrk="1" hangingPunct="1">
              <a:buFontTx/>
              <a:buNone/>
            </a:pPr>
            <a:r>
              <a:rPr lang="en-US" sz="2800" dirty="0" smtClean="0"/>
              <a:t>  University of North Carolina, Chapel Hill</a:t>
            </a:r>
          </a:p>
        </p:txBody>
      </p:sp>
      <p:sp>
        <p:nvSpPr>
          <p:cNvPr id="8194" name="Rectangle 2"/>
          <p:cNvSpPr>
            <a:spLocks noGrp="1" noChangeArrowheads="1"/>
          </p:cNvSpPr>
          <p:nvPr>
            <p:ph type="title"/>
          </p:nvPr>
        </p:nvSpPr>
        <p:spPr/>
        <p:txBody>
          <a:bodyPr/>
          <a:lstStyle/>
          <a:p>
            <a:pPr eaLnBrk="1" hangingPunct="1"/>
            <a:r>
              <a:rPr lang="en-US" dirty="0" smtClean="0"/>
              <a:t>A Bit of…   History…</a:t>
            </a:r>
          </a:p>
        </p:txBody>
      </p:sp>
      <p:pic>
        <p:nvPicPr>
          <p:cNvPr id="8196" name="Picture 4"/>
          <p:cNvPicPr>
            <a:picLocks noChangeAspect="1" noChangeArrowheads="1"/>
          </p:cNvPicPr>
          <p:nvPr/>
        </p:nvPicPr>
        <p:blipFill>
          <a:blip r:embed="rId3" cstate="print"/>
          <a:srcRect/>
          <a:stretch>
            <a:fillRect/>
          </a:stretch>
        </p:blipFill>
        <p:spPr bwMode="auto">
          <a:xfrm>
            <a:off x="1752600" y="3276600"/>
            <a:ext cx="5943600" cy="3276600"/>
          </a:xfrm>
          <a:prstGeom prst="rect">
            <a:avLst/>
          </a:prstGeom>
          <a:noFill/>
          <a:ln w="9525">
            <a:noFill/>
            <a:miter lim="800000"/>
            <a:headEnd/>
            <a:tailEnd/>
          </a:ln>
        </p:spPr>
      </p:pic>
      <p:pic>
        <p:nvPicPr>
          <p:cNvPr id="5" name="Picture 2" descr="Teacher flipping blackboard with history Animated Clipart&#10;&#10;"/>
          <p:cNvPicPr>
            <a:picLocks noChangeAspect="1" noChangeArrowheads="1" noCrop="1"/>
          </p:cNvPicPr>
          <p:nvPr/>
        </p:nvPicPr>
        <p:blipFill>
          <a:blip r:embed="rId4" cstate="print"/>
          <a:srcRect/>
          <a:stretch>
            <a:fillRect/>
          </a:stretch>
        </p:blipFill>
        <p:spPr bwMode="auto">
          <a:xfrm>
            <a:off x="4724400" y="0"/>
            <a:ext cx="2590800" cy="21336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ChangeArrowheads="1"/>
          </p:cNvSpPr>
          <p:nvPr/>
        </p:nvSpPr>
        <p:spPr bwMode="auto">
          <a:xfrm>
            <a:off x="2209800" y="533400"/>
            <a:ext cx="5181600" cy="1524000"/>
          </a:xfrm>
          <a:prstGeom prst="ribbon2">
            <a:avLst>
              <a:gd name="adj1" fmla="val 12500"/>
              <a:gd name="adj2" fmla="val 50000"/>
            </a:avLst>
          </a:prstGeom>
          <a:solidFill>
            <a:srgbClr val="FFFF99"/>
          </a:solidFill>
          <a:ln w="9525">
            <a:solidFill>
              <a:srgbClr val="000000"/>
            </a:solidFill>
            <a:round/>
            <a:headEnd/>
            <a:tailEnd/>
          </a:ln>
        </p:spPr>
        <p:txBody>
          <a:bodyPr/>
          <a:lstStyle/>
          <a:p>
            <a:pPr algn="ctr"/>
            <a:r>
              <a:rPr lang="en-US" sz="1400" b="1">
                <a:latin typeface="Comic Sans MS" pitchFamily="66" charset="0"/>
              </a:rPr>
              <a:t>CARD Summer Institutes</a:t>
            </a:r>
          </a:p>
          <a:p>
            <a:pPr algn="ctr"/>
            <a:r>
              <a:rPr lang="en-US" sz="1600" b="1">
                <a:latin typeface="Comic Sans MS" pitchFamily="66" charset="0"/>
              </a:rPr>
              <a:t>Dr. Karen Erickson</a:t>
            </a:r>
          </a:p>
          <a:p>
            <a:pPr algn="ctr"/>
            <a:r>
              <a:rPr lang="en-US" sz="1600" b="1">
                <a:latin typeface="Comic Sans MS" pitchFamily="66" charset="0"/>
              </a:rPr>
              <a:t>Center for Literacy Studies </a:t>
            </a:r>
            <a:endParaRPr lang="en-US" sz="1600">
              <a:latin typeface="Comic Sans MS" pitchFamily="66" charset="0"/>
            </a:endParaRPr>
          </a:p>
          <a:p>
            <a:pPr algn="ctr"/>
            <a:r>
              <a:rPr lang="en-US" sz="1600" b="1">
                <a:latin typeface="Comic Sans MS" pitchFamily="66" charset="0"/>
              </a:rPr>
              <a:t>UNC-Chapel Hill</a:t>
            </a:r>
          </a:p>
        </p:txBody>
      </p:sp>
      <p:pic>
        <p:nvPicPr>
          <p:cNvPr id="9219" name="Picture 3" descr="fdlrs tech">
            <a:hlinkClick r:id="rId3"/>
          </p:cNvPr>
          <p:cNvPicPr>
            <a:picLocks noChangeAspect="1" noChangeArrowheads="1"/>
          </p:cNvPicPr>
          <p:nvPr/>
        </p:nvPicPr>
        <p:blipFill>
          <a:blip r:embed="rId4" cstate="print"/>
          <a:srcRect/>
          <a:stretch>
            <a:fillRect/>
          </a:stretch>
        </p:blipFill>
        <p:spPr bwMode="auto">
          <a:xfrm>
            <a:off x="2667000" y="2438400"/>
            <a:ext cx="1466850" cy="1152525"/>
          </a:xfrm>
          <a:prstGeom prst="rect">
            <a:avLst/>
          </a:prstGeom>
          <a:noFill/>
          <a:ln w="9525">
            <a:noFill/>
            <a:miter lim="800000"/>
            <a:headEnd/>
            <a:tailEnd/>
          </a:ln>
        </p:spPr>
      </p:pic>
      <p:pic>
        <p:nvPicPr>
          <p:cNvPr id="9220" name="Picture 4"/>
          <p:cNvPicPr>
            <a:picLocks noChangeAspect="1" noChangeArrowheads="1"/>
          </p:cNvPicPr>
          <p:nvPr/>
        </p:nvPicPr>
        <p:blipFill>
          <a:blip r:embed="rId5" cstate="print"/>
          <a:srcRect/>
          <a:stretch>
            <a:fillRect/>
          </a:stretch>
        </p:blipFill>
        <p:spPr bwMode="auto">
          <a:xfrm>
            <a:off x="5638800" y="2362200"/>
            <a:ext cx="1047750" cy="1209675"/>
          </a:xfrm>
          <a:prstGeom prst="rect">
            <a:avLst/>
          </a:prstGeom>
          <a:noFill/>
          <a:ln w="9525">
            <a:noFill/>
            <a:miter lim="800000"/>
            <a:headEnd/>
            <a:tailEnd/>
          </a:ln>
        </p:spPr>
      </p:pic>
      <p:sp>
        <p:nvSpPr>
          <p:cNvPr id="9221" name="Text Box 5"/>
          <p:cNvSpPr txBox="1">
            <a:spLocks noChangeArrowheads="1"/>
          </p:cNvSpPr>
          <p:nvPr/>
        </p:nvSpPr>
        <p:spPr bwMode="auto">
          <a:xfrm>
            <a:off x="4267200" y="2438400"/>
            <a:ext cx="1143000" cy="1015663"/>
          </a:xfrm>
          <a:prstGeom prst="rect">
            <a:avLst/>
          </a:prstGeom>
          <a:noFill/>
          <a:ln w="9525">
            <a:noFill/>
            <a:miter lim="800000"/>
            <a:headEnd/>
            <a:tailEnd/>
          </a:ln>
        </p:spPr>
        <p:txBody>
          <a:bodyPr>
            <a:spAutoFit/>
          </a:bodyPr>
          <a:lstStyle/>
          <a:p>
            <a:pPr algn="ctr"/>
            <a:r>
              <a:rPr lang="en-US" sz="1200" dirty="0">
                <a:latin typeface="Comic Sans MS" pitchFamily="66" charset="0"/>
              </a:rPr>
              <a:t>FDLRS Technology Coordinating</a:t>
            </a:r>
          </a:p>
          <a:p>
            <a:pPr algn="ctr"/>
            <a:r>
              <a:rPr lang="en-US" sz="1200" dirty="0" smtClean="0">
                <a:latin typeface="Comic Sans MS" pitchFamily="66" charset="0"/>
              </a:rPr>
              <a:t>Units </a:t>
            </a:r>
            <a:r>
              <a:rPr lang="en-US" sz="1200" dirty="0">
                <a:latin typeface="Comic Sans MS" pitchFamily="66" charset="0"/>
              </a:rPr>
              <a:t>(ATEN)</a:t>
            </a:r>
          </a:p>
        </p:txBody>
      </p:sp>
      <p:sp>
        <p:nvSpPr>
          <p:cNvPr id="9222" name="Line 6"/>
          <p:cNvSpPr>
            <a:spLocks noChangeShapeType="1"/>
          </p:cNvSpPr>
          <p:nvPr/>
        </p:nvSpPr>
        <p:spPr bwMode="auto">
          <a:xfrm flipH="1">
            <a:off x="3962400" y="2057400"/>
            <a:ext cx="342900" cy="342900"/>
          </a:xfrm>
          <a:prstGeom prst="line">
            <a:avLst/>
          </a:prstGeom>
          <a:noFill/>
          <a:ln w="9525">
            <a:solidFill>
              <a:srgbClr val="000000"/>
            </a:solidFill>
            <a:round/>
            <a:headEnd/>
            <a:tailEnd type="triangle" w="med" len="med"/>
          </a:ln>
        </p:spPr>
        <p:txBody>
          <a:bodyPr/>
          <a:lstStyle/>
          <a:p>
            <a:endParaRPr lang="en-US"/>
          </a:p>
        </p:txBody>
      </p:sp>
      <p:sp>
        <p:nvSpPr>
          <p:cNvPr id="9223" name="Line 7"/>
          <p:cNvSpPr>
            <a:spLocks noChangeShapeType="1"/>
          </p:cNvSpPr>
          <p:nvPr/>
        </p:nvSpPr>
        <p:spPr bwMode="auto">
          <a:xfrm>
            <a:off x="5181600" y="2057400"/>
            <a:ext cx="304800" cy="419100"/>
          </a:xfrm>
          <a:prstGeom prst="line">
            <a:avLst/>
          </a:prstGeom>
          <a:noFill/>
          <a:ln w="9525">
            <a:solidFill>
              <a:srgbClr val="000000"/>
            </a:solidFill>
            <a:round/>
            <a:headEnd/>
            <a:tailEnd type="triangle" w="med" len="med"/>
          </a:ln>
        </p:spPr>
        <p:txBody>
          <a:bodyPr/>
          <a:lstStyle/>
          <a:p>
            <a:endParaRPr lang="en-US"/>
          </a:p>
        </p:txBody>
      </p:sp>
      <p:sp>
        <p:nvSpPr>
          <p:cNvPr id="9224" name="Text Box 8"/>
          <p:cNvSpPr txBox="1">
            <a:spLocks noChangeArrowheads="1"/>
          </p:cNvSpPr>
          <p:nvPr/>
        </p:nvSpPr>
        <p:spPr bwMode="auto">
          <a:xfrm>
            <a:off x="2971800" y="3886200"/>
            <a:ext cx="3733800" cy="366713"/>
          </a:xfrm>
          <a:prstGeom prst="rect">
            <a:avLst/>
          </a:prstGeom>
          <a:noFill/>
          <a:ln w="9525">
            <a:noFill/>
            <a:miter lim="800000"/>
            <a:headEnd/>
            <a:tailEnd/>
          </a:ln>
        </p:spPr>
        <p:txBody>
          <a:bodyPr>
            <a:spAutoFit/>
          </a:bodyPr>
          <a:lstStyle/>
          <a:p>
            <a:pPr>
              <a:spcBef>
                <a:spcPct val="50000"/>
              </a:spcBef>
            </a:pPr>
            <a:endParaRPr lang="en-US"/>
          </a:p>
        </p:txBody>
      </p:sp>
      <p:pic>
        <p:nvPicPr>
          <p:cNvPr id="9225" name="Picture 9" descr="fdlrs">
            <a:hlinkClick r:id="rId6"/>
          </p:cNvPr>
          <p:cNvPicPr>
            <a:picLocks noChangeAspect="1" noChangeArrowheads="1"/>
          </p:cNvPicPr>
          <p:nvPr/>
        </p:nvPicPr>
        <p:blipFill>
          <a:blip r:embed="rId7" r:link="rId8" cstate="print"/>
          <a:srcRect/>
          <a:stretch>
            <a:fillRect/>
          </a:stretch>
        </p:blipFill>
        <p:spPr bwMode="auto">
          <a:xfrm>
            <a:off x="5638800" y="3886200"/>
            <a:ext cx="733425" cy="733425"/>
          </a:xfrm>
          <a:prstGeom prst="rect">
            <a:avLst/>
          </a:prstGeom>
          <a:noFill/>
          <a:ln w="9525">
            <a:noFill/>
            <a:miter lim="800000"/>
            <a:headEnd/>
            <a:tailEnd/>
          </a:ln>
        </p:spPr>
      </p:pic>
      <p:pic>
        <p:nvPicPr>
          <p:cNvPr id="9226" name="Picture 10" descr="fdlrs">
            <a:hlinkClick r:id="rId6"/>
          </p:cNvPr>
          <p:cNvPicPr>
            <a:picLocks noChangeAspect="1" noChangeArrowheads="1"/>
          </p:cNvPicPr>
          <p:nvPr/>
        </p:nvPicPr>
        <p:blipFill>
          <a:blip r:embed="rId7" r:link="rId8" cstate="print"/>
          <a:srcRect/>
          <a:stretch>
            <a:fillRect/>
          </a:stretch>
        </p:blipFill>
        <p:spPr bwMode="auto">
          <a:xfrm>
            <a:off x="4038600" y="3886200"/>
            <a:ext cx="733425" cy="733425"/>
          </a:xfrm>
          <a:prstGeom prst="rect">
            <a:avLst/>
          </a:prstGeom>
          <a:noFill/>
          <a:ln w="9525">
            <a:noFill/>
            <a:miter lim="800000"/>
            <a:headEnd/>
            <a:tailEnd/>
          </a:ln>
        </p:spPr>
      </p:pic>
      <p:sp>
        <p:nvSpPr>
          <p:cNvPr id="9227" name="Rectangle 11">
            <a:hlinkClick r:id="rId6"/>
          </p:cNvPr>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sp>
        <p:nvSpPr>
          <p:cNvPr id="9228" name="Rectangle 12"/>
          <p:cNvSpPr>
            <a:spLocks noChangeArrowheads="1"/>
          </p:cNvSpPr>
          <p:nvPr/>
        </p:nvSpPr>
        <p:spPr bwMode="auto">
          <a:xfrm>
            <a:off x="0" y="733425"/>
            <a:ext cx="1336675" cy="244475"/>
          </a:xfrm>
          <a:prstGeom prst="rect">
            <a:avLst/>
          </a:prstGeom>
          <a:noFill/>
          <a:ln w="9525">
            <a:noFill/>
            <a:miter lim="800000"/>
            <a:headEnd/>
            <a:tailEnd/>
          </a:ln>
        </p:spPr>
        <p:txBody>
          <a:bodyPr wrap="none" anchor="ctr">
            <a:spAutoFit/>
          </a:bodyPr>
          <a:lstStyle/>
          <a:p>
            <a:r>
              <a:rPr lang="en-US" sz="1000">
                <a:cs typeface="Times New Roman" pitchFamily="18" charset="0"/>
              </a:rPr>
              <a:t>                                 </a:t>
            </a:r>
            <a:endParaRPr lang="en-US"/>
          </a:p>
        </p:txBody>
      </p:sp>
      <p:sp>
        <p:nvSpPr>
          <p:cNvPr id="9229" name="Rectangle 13"/>
          <p:cNvSpPr>
            <a:spLocks noChangeArrowheads="1"/>
          </p:cNvSpPr>
          <p:nvPr/>
        </p:nvSpPr>
        <p:spPr bwMode="auto">
          <a:xfrm>
            <a:off x="0" y="1676400"/>
            <a:ext cx="2105025" cy="519113"/>
          </a:xfrm>
          <a:prstGeom prst="rect">
            <a:avLst/>
          </a:prstGeom>
          <a:noFill/>
          <a:ln w="9525">
            <a:noFill/>
            <a:miter lim="800000"/>
            <a:headEnd/>
            <a:tailEnd/>
          </a:ln>
        </p:spPr>
        <p:txBody>
          <a:bodyPr wrap="none" anchor="ctr">
            <a:spAutoFit/>
          </a:bodyPr>
          <a:lstStyle/>
          <a:p>
            <a:r>
              <a:rPr lang="en-US" sz="1000">
                <a:cs typeface="Times New Roman" pitchFamily="18" charset="0"/>
              </a:rPr>
              <a:t>                                                       </a:t>
            </a:r>
            <a:endParaRPr lang="en-US" sz="1100"/>
          </a:p>
          <a:p>
            <a:pPr eaLnBrk="0" hangingPunct="0"/>
            <a:endParaRPr lang="en-US"/>
          </a:p>
        </p:txBody>
      </p:sp>
      <p:pic>
        <p:nvPicPr>
          <p:cNvPr id="9230" name="Picture 14" descr="fdlrs">
            <a:hlinkClick r:id="rId6"/>
          </p:cNvPr>
          <p:cNvPicPr>
            <a:picLocks noChangeAspect="1" noChangeArrowheads="1"/>
          </p:cNvPicPr>
          <p:nvPr/>
        </p:nvPicPr>
        <p:blipFill>
          <a:blip r:embed="rId7" r:link="rId8" cstate="print"/>
          <a:srcRect/>
          <a:stretch>
            <a:fillRect/>
          </a:stretch>
        </p:blipFill>
        <p:spPr bwMode="auto">
          <a:xfrm>
            <a:off x="5638800" y="5257800"/>
            <a:ext cx="733425" cy="733425"/>
          </a:xfrm>
          <a:prstGeom prst="rect">
            <a:avLst/>
          </a:prstGeom>
          <a:noFill/>
          <a:ln w="9525">
            <a:noFill/>
            <a:miter lim="800000"/>
            <a:headEnd/>
            <a:tailEnd/>
          </a:ln>
        </p:spPr>
      </p:pic>
      <p:sp>
        <p:nvSpPr>
          <p:cNvPr id="9231" name="Rectangle 15">
            <a:hlinkClick r:id="rId6"/>
          </p:cNvPr>
          <p:cNvSpPr>
            <a:spLocks noChangeArrowheads="1"/>
          </p:cNvSpPr>
          <p:nvPr/>
        </p:nvSpPr>
        <p:spPr bwMode="auto">
          <a:xfrm>
            <a:off x="0" y="2314575"/>
            <a:ext cx="9144000" cy="0"/>
          </a:xfrm>
          <a:prstGeom prst="rect">
            <a:avLst/>
          </a:prstGeom>
          <a:noFill/>
          <a:ln w="9525">
            <a:noFill/>
            <a:miter lim="800000"/>
            <a:headEnd/>
            <a:tailEnd/>
          </a:ln>
        </p:spPr>
        <p:txBody>
          <a:bodyPr wrap="none" anchor="ctr">
            <a:spAutoFit/>
          </a:bodyPr>
          <a:lstStyle/>
          <a:p>
            <a:endParaRPr lang="en-US"/>
          </a:p>
        </p:txBody>
      </p:sp>
      <p:sp>
        <p:nvSpPr>
          <p:cNvPr id="9232" name="Rectangle 16"/>
          <p:cNvSpPr>
            <a:spLocks noChangeArrowheads="1"/>
          </p:cNvSpPr>
          <p:nvPr/>
        </p:nvSpPr>
        <p:spPr bwMode="auto">
          <a:xfrm>
            <a:off x="0" y="3048000"/>
            <a:ext cx="1336675" cy="244475"/>
          </a:xfrm>
          <a:prstGeom prst="rect">
            <a:avLst/>
          </a:prstGeom>
          <a:noFill/>
          <a:ln w="9525">
            <a:noFill/>
            <a:miter lim="800000"/>
            <a:headEnd/>
            <a:tailEnd/>
          </a:ln>
        </p:spPr>
        <p:txBody>
          <a:bodyPr wrap="none" anchor="ctr">
            <a:spAutoFit/>
          </a:bodyPr>
          <a:lstStyle/>
          <a:p>
            <a:r>
              <a:rPr lang="en-US" sz="1000">
                <a:cs typeface="Times New Roman" pitchFamily="18" charset="0"/>
              </a:rPr>
              <a:t>                                 </a:t>
            </a:r>
            <a:endParaRPr lang="en-US"/>
          </a:p>
        </p:txBody>
      </p:sp>
      <p:sp>
        <p:nvSpPr>
          <p:cNvPr id="9233" name="Rectangle 17"/>
          <p:cNvSpPr>
            <a:spLocks noChangeArrowheads="1"/>
          </p:cNvSpPr>
          <p:nvPr/>
        </p:nvSpPr>
        <p:spPr bwMode="auto">
          <a:xfrm>
            <a:off x="0" y="4025900"/>
            <a:ext cx="2105025" cy="519113"/>
          </a:xfrm>
          <a:prstGeom prst="rect">
            <a:avLst/>
          </a:prstGeom>
          <a:noFill/>
          <a:ln w="9525">
            <a:noFill/>
            <a:miter lim="800000"/>
            <a:headEnd/>
            <a:tailEnd/>
          </a:ln>
        </p:spPr>
        <p:txBody>
          <a:bodyPr wrap="none" anchor="ctr">
            <a:spAutoFit/>
          </a:bodyPr>
          <a:lstStyle/>
          <a:p>
            <a:r>
              <a:rPr lang="en-US" sz="1000">
                <a:cs typeface="Times New Roman" pitchFamily="18" charset="0"/>
              </a:rPr>
              <a:t>                                                       </a:t>
            </a:r>
            <a:endParaRPr lang="en-US" sz="1100"/>
          </a:p>
          <a:p>
            <a:pPr eaLnBrk="0" hangingPunct="0"/>
            <a:endParaRPr lang="en-US"/>
          </a:p>
        </p:txBody>
      </p:sp>
      <p:sp>
        <p:nvSpPr>
          <p:cNvPr id="9234" name="AutoShape 18"/>
          <p:cNvSpPr>
            <a:spLocks noChangeArrowheads="1"/>
          </p:cNvSpPr>
          <p:nvPr/>
        </p:nvSpPr>
        <p:spPr bwMode="auto">
          <a:xfrm>
            <a:off x="304800" y="3352800"/>
            <a:ext cx="3581400" cy="3505200"/>
          </a:xfrm>
          <a:prstGeom prst="irregularSeal2">
            <a:avLst/>
          </a:prstGeom>
          <a:solidFill>
            <a:srgbClr val="00FF00"/>
          </a:solidFill>
          <a:ln w="9525">
            <a:solidFill>
              <a:srgbClr val="000000"/>
            </a:solidFill>
            <a:miter lim="800000"/>
            <a:headEnd/>
            <a:tailEnd/>
          </a:ln>
        </p:spPr>
        <p:txBody>
          <a:bodyPr/>
          <a:lstStyle/>
          <a:p>
            <a:endParaRPr lang="en-US" dirty="0"/>
          </a:p>
          <a:p>
            <a:pPr>
              <a:buFontTx/>
              <a:buChar char="•"/>
            </a:pPr>
            <a:r>
              <a:rPr lang="en-US" dirty="0"/>
              <a:t> </a:t>
            </a:r>
            <a:r>
              <a:rPr lang="en-US" dirty="0" err="1" smtClean="0">
                <a:latin typeface="Comic Sans MS" pitchFamily="66" charset="0"/>
              </a:rPr>
              <a:t>Wikispace</a:t>
            </a:r>
            <a:endParaRPr lang="en-US" dirty="0">
              <a:latin typeface="Comic Sans MS" pitchFamily="66" charset="0"/>
            </a:endParaRPr>
          </a:p>
          <a:p>
            <a:pPr>
              <a:buFontTx/>
              <a:buChar char="•"/>
            </a:pPr>
            <a:r>
              <a:rPr lang="en-US" dirty="0">
                <a:latin typeface="Comic Sans MS" pitchFamily="66" charset="0"/>
              </a:rPr>
              <a:t> </a:t>
            </a:r>
            <a:r>
              <a:rPr lang="en-US" dirty="0" err="1">
                <a:latin typeface="Comic Sans MS" pitchFamily="66" charset="0"/>
              </a:rPr>
              <a:t>Vodcasts</a:t>
            </a:r>
            <a:endParaRPr lang="en-US" dirty="0">
              <a:latin typeface="Comic Sans MS" pitchFamily="66" charset="0"/>
            </a:endParaRPr>
          </a:p>
          <a:p>
            <a:pPr>
              <a:buFontTx/>
              <a:buChar char="•"/>
            </a:pPr>
            <a:r>
              <a:rPr lang="en-US" dirty="0">
                <a:latin typeface="Comic Sans MS" pitchFamily="66" charset="0"/>
              </a:rPr>
              <a:t> Website   links</a:t>
            </a:r>
          </a:p>
          <a:p>
            <a:pPr>
              <a:buFontTx/>
              <a:buChar char="•"/>
            </a:pPr>
            <a:r>
              <a:rPr lang="en-US" dirty="0">
                <a:latin typeface="Comic Sans MS" pitchFamily="66" charset="0"/>
              </a:rPr>
              <a:t> Connect</a:t>
            </a:r>
          </a:p>
        </p:txBody>
      </p:sp>
      <p:sp>
        <p:nvSpPr>
          <p:cNvPr id="9235" name="Text Box 19"/>
          <p:cNvSpPr txBox="1">
            <a:spLocks noChangeArrowheads="1"/>
          </p:cNvSpPr>
          <p:nvPr/>
        </p:nvSpPr>
        <p:spPr bwMode="auto">
          <a:xfrm>
            <a:off x="3886200" y="4648200"/>
            <a:ext cx="3200400" cy="366713"/>
          </a:xfrm>
          <a:prstGeom prst="rect">
            <a:avLst/>
          </a:prstGeom>
          <a:noFill/>
          <a:ln w="9525">
            <a:noFill/>
            <a:miter lim="800000"/>
            <a:headEnd/>
            <a:tailEnd/>
          </a:ln>
        </p:spPr>
        <p:txBody>
          <a:bodyPr>
            <a:spAutoFit/>
          </a:bodyPr>
          <a:lstStyle/>
          <a:p>
            <a:pPr>
              <a:spcBef>
                <a:spcPct val="50000"/>
              </a:spcBef>
            </a:pPr>
            <a:r>
              <a:rPr lang="en-US">
                <a:latin typeface="Comic Sans MS" pitchFamily="66" charset="0"/>
              </a:rPr>
              <a:t>SPRINGS      Miccosukee</a:t>
            </a:r>
          </a:p>
        </p:txBody>
      </p:sp>
      <p:sp>
        <p:nvSpPr>
          <p:cNvPr id="9236" name="Text Box 20"/>
          <p:cNvSpPr txBox="1">
            <a:spLocks noChangeArrowheads="1"/>
          </p:cNvSpPr>
          <p:nvPr/>
        </p:nvSpPr>
        <p:spPr bwMode="auto">
          <a:xfrm>
            <a:off x="4495800" y="6019800"/>
            <a:ext cx="4114800" cy="915988"/>
          </a:xfrm>
          <a:prstGeom prst="rect">
            <a:avLst/>
          </a:prstGeom>
          <a:noFill/>
          <a:ln w="9525">
            <a:noFill/>
            <a:miter lim="800000"/>
            <a:headEnd/>
            <a:tailEnd/>
          </a:ln>
        </p:spPr>
        <p:txBody>
          <a:bodyPr>
            <a:spAutoFit/>
          </a:bodyPr>
          <a:lstStyle/>
          <a:p>
            <a:r>
              <a:rPr lang="en-US"/>
              <a:t>                   </a:t>
            </a:r>
            <a:r>
              <a:rPr lang="en-US">
                <a:latin typeface="Comic Sans MS" pitchFamily="66" charset="0"/>
              </a:rPr>
              <a:t>PAEC</a:t>
            </a:r>
          </a:p>
          <a:p>
            <a:r>
              <a:rPr lang="en-US">
                <a:latin typeface="Comic Sans MS" pitchFamily="66" charset="0"/>
              </a:rPr>
              <a:t>             WESTGATE</a:t>
            </a:r>
          </a:p>
          <a:p>
            <a:endParaRPr lang="en-US">
              <a:latin typeface="Comic Sans MS" pitchFamily="66" charset="0"/>
            </a:endParaRPr>
          </a:p>
        </p:txBody>
      </p:sp>
      <p:sp>
        <p:nvSpPr>
          <p:cNvPr id="9237" name="Line 21"/>
          <p:cNvSpPr>
            <a:spLocks noChangeShapeType="1"/>
          </p:cNvSpPr>
          <p:nvPr/>
        </p:nvSpPr>
        <p:spPr bwMode="auto">
          <a:xfrm>
            <a:off x="3886200" y="3581400"/>
            <a:ext cx="228600" cy="228600"/>
          </a:xfrm>
          <a:prstGeom prst="line">
            <a:avLst/>
          </a:prstGeom>
          <a:noFill/>
          <a:ln w="9525">
            <a:solidFill>
              <a:srgbClr val="000000"/>
            </a:solidFill>
            <a:round/>
            <a:headEnd/>
            <a:tailEnd type="triangle" w="med" len="med"/>
          </a:ln>
        </p:spPr>
        <p:txBody>
          <a:bodyPr/>
          <a:lstStyle/>
          <a:p>
            <a:endParaRPr lang="en-US"/>
          </a:p>
        </p:txBody>
      </p:sp>
      <p:sp>
        <p:nvSpPr>
          <p:cNvPr id="9238" name="Line 22"/>
          <p:cNvSpPr>
            <a:spLocks noChangeShapeType="1"/>
          </p:cNvSpPr>
          <p:nvPr/>
        </p:nvSpPr>
        <p:spPr bwMode="auto">
          <a:xfrm flipH="1">
            <a:off x="6324600" y="3657600"/>
            <a:ext cx="228600" cy="381000"/>
          </a:xfrm>
          <a:prstGeom prst="line">
            <a:avLst/>
          </a:prstGeom>
          <a:noFill/>
          <a:ln w="9525">
            <a:solidFill>
              <a:srgbClr val="000000"/>
            </a:solidFill>
            <a:round/>
            <a:headEnd/>
            <a:tailEnd type="triangle" w="med" len="med"/>
          </a:ln>
        </p:spPr>
        <p:txBody>
          <a:bodyPr/>
          <a:lstStyle/>
          <a:p>
            <a:endParaRPr lang="en-US"/>
          </a:p>
        </p:txBody>
      </p:sp>
      <p:sp>
        <p:nvSpPr>
          <p:cNvPr id="9239" name="Line 23"/>
          <p:cNvSpPr>
            <a:spLocks noChangeShapeType="1"/>
          </p:cNvSpPr>
          <p:nvPr/>
        </p:nvSpPr>
        <p:spPr bwMode="auto">
          <a:xfrm>
            <a:off x="4876800" y="4267200"/>
            <a:ext cx="685800" cy="0"/>
          </a:xfrm>
          <a:prstGeom prst="line">
            <a:avLst/>
          </a:prstGeom>
          <a:noFill/>
          <a:ln w="9525">
            <a:solidFill>
              <a:schemeClr val="tx1"/>
            </a:solidFill>
            <a:round/>
            <a:headEnd/>
            <a:tailEnd type="triangle" w="med" len="med"/>
          </a:ln>
        </p:spPr>
        <p:txBody>
          <a:bodyPr/>
          <a:lstStyle/>
          <a:p>
            <a:endParaRPr lang="en-US"/>
          </a:p>
        </p:txBody>
      </p:sp>
      <p:sp>
        <p:nvSpPr>
          <p:cNvPr id="9240" name="Line 24"/>
          <p:cNvSpPr>
            <a:spLocks noChangeShapeType="1"/>
          </p:cNvSpPr>
          <p:nvPr/>
        </p:nvSpPr>
        <p:spPr bwMode="auto">
          <a:xfrm flipH="1">
            <a:off x="6400800" y="5029200"/>
            <a:ext cx="228600" cy="304800"/>
          </a:xfrm>
          <a:prstGeom prst="line">
            <a:avLst/>
          </a:prstGeom>
          <a:noFill/>
          <a:ln w="9525">
            <a:solidFill>
              <a:srgbClr val="000000"/>
            </a:solidFill>
            <a:round/>
            <a:headEnd/>
            <a:tailEnd type="triangle" w="med" len="med"/>
          </a:ln>
        </p:spPr>
        <p:txBody>
          <a:bodyPr/>
          <a:lstStyle/>
          <a:p>
            <a:endParaRPr lang="en-US"/>
          </a:p>
        </p:txBody>
      </p:sp>
      <p:sp>
        <p:nvSpPr>
          <p:cNvPr id="9241" name="AutoShape 25"/>
          <p:cNvSpPr>
            <a:spLocks/>
          </p:cNvSpPr>
          <p:nvPr/>
        </p:nvSpPr>
        <p:spPr bwMode="auto">
          <a:xfrm>
            <a:off x="6781800" y="2819400"/>
            <a:ext cx="762000" cy="2895600"/>
          </a:xfrm>
          <a:prstGeom prst="rightBracket">
            <a:avLst>
              <a:gd name="adj" fmla="val 31667"/>
            </a:avLst>
          </a:prstGeom>
          <a:noFill/>
          <a:ln w="9525">
            <a:solidFill>
              <a:schemeClr val="tx1"/>
            </a:solidFill>
            <a:round/>
            <a:headEnd/>
            <a:tailEnd/>
          </a:ln>
        </p:spPr>
        <p:txBody>
          <a:bodyPr wrap="none" anchor="ctr"/>
          <a:lstStyle/>
          <a:p>
            <a:endParaRPr lang="en-US"/>
          </a:p>
        </p:txBody>
      </p:sp>
      <p:sp>
        <p:nvSpPr>
          <p:cNvPr id="9243" name="Line 27"/>
          <p:cNvSpPr>
            <a:spLocks noChangeShapeType="1"/>
          </p:cNvSpPr>
          <p:nvPr/>
        </p:nvSpPr>
        <p:spPr bwMode="auto">
          <a:xfrm>
            <a:off x="3505200" y="5257800"/>
            <a:ext cx="2057400" cy="304800"/>
          </a:xfrm>
          <a:prstGeom prst="line">
            <a:avLst/>
          </a:prstGeom>
          <a:noFill/>
          <a:ln w="9525">
            <a:solidFill>
              <a:schemeClr val="tx1"/>
            </a:solidFill>
            <a:round/>
            <a:headEnd/>
            <a:tailEnd type="triangle" w="med" len="med"/>
          </a:ln>
        </p:spPr>
        <p:txBody>
          <a:bodyPr/>
          <a:lstStyle/>
          <a:p>
            <a:endParaRPr lang="en-US"/>
          </a:p>
        </p:txBody>
      </p:sp>
      <p:sp>
        <p:nvSpPr>
          <p:cNvPr id="9244" name="Line 28"/>
          <p:cNvSpPr>
            <a:spLocks noChangeShapeType="1"/>
          </p:cNvSpPr>
          <p:nvPr/>
        </p:nvSpPr>
        <p:spPr bwMode="auto">
          <a:xfrm flipV="1">
            <a:off x="6477000" y="3962400"/>
            <a:ext cx="990600" cy="228600"/>
          </a:xfrm>
          <a:prstGeom prst="line">
            <a:avLst/>
          </a:prstGeom>
          <a:noFill/>
          <a:ln w="9525">
            <a:solidFill>
              <a:schemeClr val="tx1"/>
            </a:solidFill>
            <a:round/>
            <a:headEnd/>
            <a:tailEnd type="triangle" w="med" len="med"/>
          </a:ln>
        </p:spPr>
        <p:txBody>
          <a:bodyPr/>
          <a:lstStyle/>
          <a:p>
            <a:endParaRPr lang="en-US"/>
          </a:p>
        </p:txBody>
      </p:sp>
      <p:pic>
        <p:nvPicPr>
          <p:cNvPr id="11293" name="Picture 29"/>
          <p:cNvPicPr>
            <a:picLocks noChangeAspect="1" noChangeArrowheads="1"/>
          </p:cNvPicPr>
          <p:nvPr/>
        </p:nvPicPr>
        <p:blipFill>
          <a:blip r:embed="rId9" cstate="print"/>
          <a:srcRect/>
          <a:stretch>
            <a:fillRect/>
          </a:stretch>
        </p:blipFill>
        <p:spPr bwMode="auto">
          <a:xfrm>
            <a:off x="7620000" y="2362200"/>
            <a:ext cx="1219200" cy="1219200"/>
          </a:xfrm>
          <a:prstGeom prst="rect">
            <a:avLst/>
          </a:prstGeom>
          <a:noFill/>
          <a:ln w="9525">
            <a:noFill/>
            <a:miter lim="800000"/>
            <a:headEnd/>
            <a:tailEnd/>
          </a:ln>
        </p:spPr>
      </p:pic>
      <p:sp>
        <p:nvSpPr>
          <p:cNvPr id="11294" name="Text Box 30"/>
          <p:cNvSpPr txBox="1">
            <a:spLocks noChangeArrowheads="1"/>
          </p:cNvSpPr>
          <p:nvPr/>
        </p:nvSpPr>
        <p:spPr bwMode="auto">
          <a:xfrm>
            <a:off x="7696200" y="3733800"/>
            <a:ext cx="1066800" cy="1323439"/>
          </a:xfrm>
          <a:prstGeom prst="rect">
            <a:avLst/>
          </a:prstGeom>
          <a:noFill/>
          <a:ln w="9525">
            <a:noFill/>
            <a:miter lim="800000"/>
            <a:headEnd/>
            <a:tailEnd/>
          </a:ln>
        </p:spPr>
        <p:txBody>
          <a:bodyPr>
            <a:spAutoFit/>
          </a:bodyPr>
          <a:lstStyle/>
          <a:p>
            <a:pPr>
              <a:spcBef>
                <a:spcPct val="50000"/>
              </a:spcBef>
            </a:pPr>
            <a:r>
              <a:rPr lang="en-US" sz="2000" dirty="0" smtClean="0">
                <a:latin typeface="Comic Sans MS" pitchFamily="66" charset="0"/>
              </a:rPr>
              <a:t>Pasco County</a:t>
            </a:r>
          </a:p>
          <a:p>
            <a:pPr>
              <a:spcBef>
                <a:spcPct val="50000"/>
              </a:spcBef>
            </a:pPr>
            <a:r>
              <a:rPr lang="en-US" sz="1600" dirty="0" smtClean="0">
                <a:latin typeface="Comic Sans MS" pitchFamily="66" charset="0"/>
              </a:rPr>
              <a:t>Summer 2010</a:t>
            </a:r>
            <a:endParaRPr lang="en-US" sz="1600" dirty="0">
              <a:latin typeface="Comic Sans MS" pitchFamily="66" charset="0"/>
            </a:endParaRPr>
          </a:p>
        </p:txBody>
      </p:sp>
      <p:sp>
        <p:nvSpPr>
          <p:cNvPr id="9247" name="Text Box 31"/>
          <p:cNvSpPr txBox="1">
            <a:spLocks noChangeArrowheads="1"/>
          </p:cNvSpPr>
          <p:nvPr/>
        </p:nvSpPr>
        <p:spPr bwMode="auto">
          <a:xfrm>
            <a:off x="2209800" y="2590800"/>
            <a:ext cx="6248400" cy="366713"/>
          </a:xfrm>
          <a:prstGeom prst="rect">
            <a:avLst/>
          </a:prstGeom>
          <a:noFill/>
          <a:ln w="9525">
            <a:noFill/>
            <a:miter lim="800000"/>
            <a:headEnd/>
            <a:tailEnd/>
          </a:ln>
        </p:spPr>
        <p:txBody>
          <a:bodyPr>
            <a:spAutoFit/>
          </a:bodyPr>
          <a:lstStyle/>
          <a:p>
            <a:pPr>
              <a:spcBef>
                <a:spcPct val="50000"/>
              </a:spcBef>
            </a:pPr>
            <a:endParaRPr lang="en-US"/>
          </a:p>
        </p:txBody>
      </p:sp>
      <p:cxnSp>
        <p:nvCxnSpPr>
          <p:cNvPr id="32" name="Straight Arrow Connector 31"/>
          <p:cNvCxnSpPr/>
          <p:nvPr/>
        </p:nvCxnSpPr>
        <p:spPr>
          <a:xfrm rot="5400000">
            <a:off x="3543300" y="2933700"/>
            <a:ext cx="160099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rot="19934019">
            <a:off x="1356104" y="1004108"/>
            <a:ext cx="2021745" cy="40011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Literac</a:t>
            </a:r>
            <a:r>
              <a:rPr lang="en-US" sz="2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y in ACC</a:t>
            </a:r>
            <a:endParaRPr lang="en-US" sz="2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9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2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9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3" cstate="print"/>
          <a:srcRect/>
          <a:stretch>
            <a:fillRect/>
          </a:stretch>
        </p:blipFill>
        <p:spPr bwMode="auto">
          <a:xfrm>
            <a:off x="1752600" y="1447800"/>
            <a:ext cx="5734050" cy="4678363"/>
          </a:xfrm>
          <a:prstGeom prst="rect">
            <a:avLst/>
          </a:prstGeom>
          <a:noFill/>
          <a:ln w="9525">
            <a:noFill/>
            <a:miter lim="800000"/>
            <a:headEnd/>
            <a:tailEnd/>
          </a:ln>
        </p:spPr>
      </p:pic>
      <p:sp>
        <p:nvSpPr>
          <p:cNvPr id="3" name="TextBox 2"/>
          <p:cNvSpPr txBox="1"/>
          <p:nvPr/>
        </p:nvSpPr>
        <p:spPr>
          <a:xfrm>
            <a:off x="762000" y="457200"/>
            <a:ext cx="7315200" cy="461665"/>
          </a:xfrm>
          <a:prstGeom prst="rect">
            <a:avLst/>
          </a:prstGeom>
          <a:noFill/>
        </p:spPr>
        <p:txBody>
          <a:bodyPr wrap="square" rtlCol="0">
            <a:spAutoFit/>
          </a:bodyPr>
          <a:lstStyle/>
          <a:p>
            <a:pPr algn="ctr"/>
            <a:r>
              <a:rPr lang="en-US" sz="2400" dirty="0" smtClean="0"/>
              <a:t>2</a:t>
            </a:r>
            <a:r>
              <a:rPr lang="en-US" sz="2400" baseline="30000" dirty="0" smtClean="0"/>
              <a:t>nd</a:t>
            </a:r>
            <a:r>
              <a:rPr lang="en-US" sz="2400" dirty="0" smtClean="0"/>
              <a:t> Annual Florida Literacy Camp, December 2007</a:t>
            </a:r>
            <a:endParaRPr 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lassic Convertible Cruising Animated Clipart&#10;&#10;"/>
          <p:cNvPicPr>
            <a:picLocks noChangeAspect="1" noChangeArrowheads="1" noCrop="1"/>
          </p:cNvPicPr>
          <p:nvPr/>
        </p:nvPicPr>
        <p:blipFill>
          <a:blip r:embed="rId3" cstate="print"/>
          <a:srcRect/>
          <a:stretch>
            <a:fillRect/>
          </a:stretch>
        </p:blipFill>
        <p:spPr bwMode="auto">
          <a:xfrm>
            <a:off x="762000" y="0"/>
            <a:ext cx="2209800" cy="1905000"/>
          </a:xfrm>
          <a:prstGeom prst="rect">
            <a:avLst/>
          </a:prstGeom>
          <a:noFill/>
        </p:spPr>
      </p:pic>
      <p:sp>
        <p:nvSpPr>
          <p:cNvPr id="2" name="Title 1"/>
          <p:cNvSpPr>
            <a:spLocks noGrp="1"/>
          </p:cNvSpPr>
          <p:nvPr>
            <p:ph type="title"/>
          </p:nvPr>
        </p:nvSpPr>
        <p:spPr>
          <a:xfrm>
            <a:off x="3581400" y="0"/>
            <a:ext cx="8229600" cy="1143000"/>
          </a:xfrm>
        </p:spPr>
        <p:txBody>
          <a:bodyPr/>
          <a:lstStyle/>
          <a:p>
            <a:pPr algn="l"/>
            <a:r>
              <a:rPr lang="en-US" dirty="0" smtClean="0"/>
              <a:t>Collaboration is Key!</a:t>
            </a:r>
            <a:endParaRPr lang="en-US" dirty="0"/>
          </a:p>
        </p:txBody>
      </p:sp>
      <p:pic>
        <p:nvPicPr>
          <p:cNvPr id="2050" name="Picture 2"/>
          <p:cNvPicPr>
            <a:picLocks noGrp="1" noChangeAspect="1" noChangeArrowheads="1"/>
          </p:cNvPicPr>
          <p:nvPr>
            <p:ph idx="1"/>
          </p:nvPr>
        </p:nvPicPr>
        <p:blipFill>
          <a:blip r:embed="rId4" cstate="print"/>
          <a:srcRect/>
          <a:stretch>
            <a:fillRect/>
          </a:stretch>
        </p:blipFill>
        <p:spPr bwMode="auto">
          <a:xfrm>
            <a:off x="4038600" y="1905000"/>
            <a:ext cx="5105400" cy="4525963"/>
          </a:xfrm>
          <a:prstGeom prst="rect">
            <a:avLst/>
          </a:prstGeom>
          <a:noFill/>
          <a:ln w="9525">
            <a:noFill/>
            <a:miter lim="800000"/>
            <a:headEnd/>
            <a:tailEnd/>
          </a:ln>
        </p:spPr>
      </p:pic>
      <p:sp>
        <p:nvSpPr>
          <p:cNvPr id="6" name="Oval 5"/>
          <p:cNvSpPr/>
          <p:nvPr/>
        </p:nvSpPr>
        <p:spPr>
          <a:xfrm>
            <a:off x="4267200" y="2743200"/>
            <a:ext cx="1981200" cy="1447800"/>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10"/>
          <p:cNvPicPr>
            <a:picLocks noChangeAspect="1" noChangeArrowheads="1"/>
          </p:cNvPicPr>
          <p:nvPr/>
        </p:nvPicPr>
        <p:blipFill>
          <a:blip r:embed="rId5" cstate="print"/>
          <a:srcRect/>
          <a:stretch>
            <a:fillRect/>
          </a:stretch>
        </p:blipFill>
        <p:spPr>
          <a:xfrm>
            <a:off x="2057400" y="4114800"/>
            <a:ext cx="1690687" cy="2438400"/>
          </a:xfrm>
          <a:prstGeom prst="rect">
            <a:avLst/>
          </a:prstGeom>
        </p:spPr>
      </p:pic>
      <p:pic>
        <p:nvPicPr>
          <p:cNvPr id="8" name="Picture 11"/>
          <p:cNvPicPr>
            <a:picLocks noChangeAspect="1" noChangeArrowheads="1"/>
          </p:cNvPicPr>
          <p:nvPr/>
        </p:nvPicPr>
        <p:blipFill>
          <a:blip r:embed="rId6" cstate="print"/>
          <a:srcRect/>
          <a:stretch>
            <a:fillRect/>
          </a:stretch>
        </p:blipFill>
        <p:spPr>
          <a:xfrm>
            <a:off x="228600" y="2209800"/>
            <a:ext cx="1709738" cy="2514600"/>
          </a:xfrm>
          <a:prstGeom prst="rect">
            <a:avLst/>
          </a:prstGeom>
        </p:spPr>
      </p:pic>
      <p:cxnSp>
        <p:nvCxnSpPr>
          <p:cNvPr id="16" name="Elbow Connector 15"/>
          <p:cNvCxnSpPr/>
          <p:nvPr/>
        </p:nvCxnSpPr>
        <p:spPr>
          <a:xfrm>
            <a:off x="3048000" y="1371600"/>
            <a:ext cx="914400" cy="533400"/>
          </a:xfrm>
          <a:prstGeom prst="bentConnector3">
            <a:avLst>
              <a:gd name="adj1" fmla="val 50000"/>
            </a:avLst>
          </a:prstGeom>
          <a:ln>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omic Sans MS"/>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879</TotalTime>
  <Words>2644</Words>
  <Application>Microsoft Office PowerPoint</Application>
  <PresentationFormat>On-screen Show (4:3)</PresentationFormat>
  <Paragraphs>343</Paragraphs>
  <Slides>54</Slides>
  <Notes>32</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Office Theme</vt:lpstr>
      <vt:lpstr> Professional Development Literacy Initiatives for Students with Severe Disabilities </vt:lpstr>
      <vt:lpstr>Slide 2</vt:lpstr>
      <vt:lpstr>No Child Left Behind Act of 2001…</vt:lpstr>
      <vt:lpstr>Past (and  still present) Situations</vt:lpstr>
      <vt:lpstr>Augmentative Communication and Assistive Educational Technology…to the rescue!!</vt:lpstr>
      <vt:lpstr>A Bit of…   History…</vt:lpstr>
      <vt:lpstr>Slide 7</vt:lpstr>
      <vt:lpstr>Slide 8</vt:lpstr>
      <vt:lpstr>Collaboration is Key!</vt:lpstr>
      <vt:lpstr>We Look at the Research…</vt:lpstr>
      <vt:lpstr>Four Blocks Framework</vt:lpstr>
      <vt:lpstr>Four Blocks Framework</vt:lpstr>
      <vt:lpstr>Children With Disabilities: Reading &amp; Writing the Four Blocks Way Developed by Karen Erickson &amp; David Koppenhaver </vt:lpstr>
      <vt:lpstr>Adapting the Four Block Model  for Students with Disabilities</vt:lpstr>
      <vt:lpstr>Adapting the Four Block Model  for Students with Disabilities</vt:lpstr>
      <vt:lpstr>Beliefs…</vt:lpstr>
      <vt:lpstr>Time to test the waters…</vt:lpstr>
      <vt:lpstr>7 Critical qualities of professional development  (Fogarty &amp; Pete, 2007)</vt:lpstr>
      <vt:lpstr>Slide 19</vt:lpstr>
      <vt:lpstr>Adult Learners want…</vt:lpstr>
      <vt:lpstr>Slide 21</vt:lpstr>
      <vt:lpstr>Slide 22</vt:lpstr>
      <vt:lpstr>Welcome to the Center for Literacy and Disability Studies — Department of Allied Health Sciences - UNC School of Medicine</vt:lpstr>
      <vt:lpstr>Real Life Contexts</vt:lpstr>
      <vt:lpstr>Case Studies</vt:lpstr>
      <vt:lpstr>Resources such as articles, websites</vt:lpstr>
      <vt:lpstr>Learning from Karen (face-to-face)</vt:lpstr>
      <vt:lpstr>Slide 28</vt:lpstr>
      <vt:lpstr>Present Situation… Paradigm shifts in teacher training</vt:lpstr>
      <vt:lpstr>Connecting With Karen</vt:lpstr>
      <vt:lpstr>National Staff Development Council</vt:lpstr>
      <vt:lpstr>Benefits of Technology in Education</vt:lpstr>
      <vt:lpstr>Slide 33</vt:lpstr>
      <vt:lpstr>Slide 34</vt:lpstr>
      <vt:lpstr>Whole to Part Model</vt:lpstr>
      <vt:lpstr>Slide 36</vt:lpstr>
      <vt:lpstr>Slide 37</vt:lpstr>
      <vt:lpstr>Slide 38</vt:lpstr>
      <vt:lpstr>The NEW PD</vt:lpstr>
      <vt:lpstr>We are on our own!</vt:lpstr>
      <vt:lpstr> Present Situation  </vt:lpstr>
      <vt:lpstr>Plugging Educators into Technology (Sparks 2006)</vt:lpstr>
      <vt:lpstr>Tech Integration</vt:lpstr>
      <vt:lpstr>Slide 44</vt:lpstr>
      <vt:lpstr>Slide 45</vt:lpstr>
      <vt:lpstr>Slide 46</vt:lpstr>
      <vt:lpstr>Slide 47</vt:lpstr>
      <vt:lpstr>Slide 48</vt:lpstr>
      <vt:lpstr>Slide 49</vt:lpstr>
      <vt:lpstr>Slide 50</vt:lpstr>
      <vt:lpstr>Slide 51</vt:lpstr>
      <vt:lpstr>Slide 52</vt:lpstr>
      <vt:lpstr>Slide 53</vt:lpstr>
      <vt:lpstr>Slide 54</vt:lpstr>
    </vt:vector>
  </TitlesOfParts>
  <Company>Leon County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Developing a Literacy and  Low-Incidence Disability Implementation Plan  </dc:title>
  <dc:creator>marshallp</dc:creator>
  <cp:lastModifiedBy>marshallp</cp:lastModifiedBy>
  <cp:revision>10</cp:revision>
  <dcterms:created xsi:type="dcterms:W3CDTF">2010-08-26T17:26:28Z</dcterms:created>
  <dcterms:modified xsi:type="dcterms:W3CDTF">2010-09-16T20:32:41Z</dcterms:modified>
</cp:coreProperties>
</file>